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26" r:id="rId2"/>
    <p:sldId id="283" r:id="rId3"/>
    <p:sldId id="279" r:id="rId4"/>
    <p:sldId id="256" r:id="rId5"/>
    <p:sldId id="277" r:id="rId6"/>
    <p:sldId id="278" r:id="rId7"/>
    <p:sldId id="313" r:id="rId8"/>
    <p:sldId id="280" r:id="rId9"/>
    <p:sldId id="281" r:id="rId10"/>
    <p:sldId id="291" r:id="rId11"/>
    <p:sldId id="292" r:id="rId12"/>
    <p:sldId id="294" r:id="rId13"/>
    <p:sldId id="328" r:id="rId14"/>
    <p:sldId id="295" r:id="rId15"/>
    <p:sldId id="296" r:id="rId16"/>
    <p:sldId id="297" r:id="rId17"/>
    <p:sldId id="288" r:id="rId18"/>
    <p:sldId id="289" r:id="rId19"/>
    <p:sldId id="290" r:id="rId20"/>
    <p:sldId id="298" r:id="rId21"/>
    <p:sldId id="300" r:id="rId22"/>
    <p:sldId id="299" r:id="rId23"/>
    <p:sldId id="302" r:id="rId24"/>
    <p:sldId id="301" r:id="rId25"/>
    <p:sldId id="303" r:id="rId26"/>
    <p:sldId id="304" r:id="rId27"/>
    <p:sldId id="305" r:id="rId28"/>
    <p:sldId id="309" r:id="rId29"/>
    <p:sldId id="307" r:id="rId30"/>
    <p:sldId id="308" r:id="rId31"/>
    <p:sldId id="320" r:id="rId32"/>
    <p:sldId id="314" r:id="rId33"/>
    <p:sldId id="329" r:id="rId34"/>
    <p:sldId id="315" r:id="rId35"/>
    <p:sldId id="330" r:id="rId36"/>
    <p:sldId id="331" r:id="rId37"/>
    <p:sldId id="316" r:id="rId38"/>
    <p:sldId id="332" r:id="rId39"/>
    <p:sldId id="334" r:id="rId40"/>
    <p:sldId id="317" r:id="rId41"/>
    <p:sldId id="318" r:id="rId42"/>
    <p:sldId id="319" r:id="rId43"/>
    <p:sldId id="263" r:id="rId44"/>
    <p:sldId id="322" r:id="rId45"/>
    <p:sldId id="323" r:id="rId46"/>
    <p:sldId id="324" r:id="rId47"/>
    <p:sldId id="325" r:id="rId48"/>
    <p:sldId id="336" r:id="rId49"/>
    <p:sldId id="335" r:id="rId50"/>
    <p:sldId id="337" r:id="rId5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4" d="100"/>
          <a:sy n="64" d="100"/>
        </p:scale>
        <p:origin x="-702"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ser\AppData\Roaming\Microsoft\Excel\2015_Y&#305;l&#305;_Genel_Enerji_Denge_Tablolar&#305;%20(version%201).xlsb"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11055687976308"/>
          <c:y val="0.19943989009046284"/>
          <c:w val="0.812195033907539"/>
          <c:h val="0.79808487107146842"/>
        </c:manualLayout>
      </c:layout>
      <c:pie3DChart>
        <c:varyColors val="1"/>
        <c:ser>
          <c:idx val="0"/>
          <c:order val="0"/>
          <c:tx>
            <c:strRef>
              <c:f>'[2015_Yılı_Genel_Enerji_Denge_Tabloları (version 1)-grafikli.xls]Bin Tep (grafikli )'!$A$144</c:f>
              <c:strCache>
                <c:ptCount val="1"/>
                <c:pt idx="0">
                  <c:v>Toplam Enerji Arzı</c:v>
                </c:pt>
              </c:strCache>
            </c:strRef>
          </c:tx>
          <c:explosion val="25"/>
          <c:dPt>
            <c:idx val="2"/>
            <c:explosion val="24"/>
            <c:spPr>
              <a:solidFill>
                <a:srgbClr val="FF0000"/>
              </a:solidFill>
            </c:spPr>
          </c:dPt>
          <c:dPt>
            <c:idx val="3"/>
            <c:spPr>
              <a:solidFill>
                <a:srgbClr val="00FFFF"/>
              </a:solidFill>
            </c:spPr>
          </c:dPt>
          <c:dPt>
            <c:idx val="4"/>
            <c:spPr>
              <a:solidFill>
                <a:srgbClr val="92D050"/>
              </a:solidFill>
            </c:spPr>
          </c:dPt>
          <c:dPt>
            <c:idx val="8"/>
            <c:spPr>
              <a:solidFill>
                <a:schemeClr val="accent4">
                  <a:lumMod val="60000"/>
                  <a:lumOff val="40000"/>
                </a:schemeClr>
              </a:solidFill>
            </c:spPr>
          </c:dPt>
          <c:dPt>
            <c:idx val="9"/>
            <c:spPr>
              <a:solidFill>
                <a:srgbClr val="FFC000"/>
              </a:solidFill>
            </c:spPr>
          </c:dPt>
          <c:dLbls>
            <c:dLbl>
              <c:idx val="0"/>
              <c:layout/>
              <c:tx>
                <c:rich>
                  <a:bodyPr/>
                  <a:lstStyle/>
                  <a:p>
                    <a:r>
                      <a:rPr lang="en-US"/>
                      <a:t>Taş Kömürü
</a:t>
                    </a:r>
                    <a:r>
                      <a:rPr lang="tr-TR" smtClean="0"/>
                      <a:t>%</a:t>
                    </a:r>
                    <a:r>
                      <a:rPr lang="en-US" smtClean="0"/>
                      <a:t>17</a:t>
                    </a:r>
                    <a:r>
                      <a:rPr lang="tr-TR" smtClean="0"/>
                      <a:t>,4</a:t>
                    </a:r>
                    <a:endParaRPr lang="en-US"/>
                  </a:p>
                </c:rich>
              </c:tx>
              <c:showCatName val="1"/>
              <c:showPercent val="1"/>
            </c:dLbl>
            <c:dLbl>
              <c:idx val="1"/>
              <c:layout/>
              <c:tx>
                <c:rich>
                  <a:bodyPr/>
                  <a:lstStyle/>
                  <a:p>
                    <a:r>
                      <a:rPr lang="en-US"/>
                      <a:t>Linyit
</a:t>
                    </a:r>
                    <a:r>
                      <a:rPr lang="tr-TR" smtClean="0"/>
                      <a:t>%</a:t>
                    </a:r>
                    <a:r>
                      <a:rPr lang="en-US" smtClean="0"/>
                      <a:t>9</a:t>
                    </a:r>
                    <a:r>
                      <a:rPr lang="tr-TR" smtClean="0"/>
                      <a:t>,4</a:t>
                    </a:r>
                    <a:endParaRPr lang="en-US"/>
                  </a:p>
                </c:rich>
              </c:tx>
              <c:showCatName val="1"/>
              <c:showPercent val="1"/>
            </c:dLbl>
            <c:dLbl>
              <c:idx val="2"/>
              <c:layout>
                <c:manualLayout>
                  <c:x val="-0.15046385110952407"/>
                  <c:y val="-0.21386221346027326"/>
                </c:manualLayout>
              </c:layout>
              <c:tx>
                <c:rich>
                  <a:bodyPr/>
                  <a:lstStyle/>
                  <a:p>
                    <a:r>
                      <a:rPr lang="en-US" dirty="0"/>
                      <a:t>Petrol
</a:t>
                    </a:r>
                    <a:r>
                      <a:rPr lang="tr-TR" dirty="0" smtClean="0"/>
                      <a:t>%</a:t>
                    </a:r>
                    <a:r>
                      <a:rPr lang="en-US" dirty="0" smtClean="0"/>
                      <a:t>30</a:t>
                    </a:r>
                    <a:r>
                      <a:rPr lang="tr-TR" dirty="0" smtClean="0"/>
                      <a:t>,3</a:t>
                    </a:r>
                    <a:endParaRPr lang="en-US" dirty="0"/>
                  </a:p>
                </c:rich>
              </c:tx>
              <c:showCatName val="1"/>
              <c:showPercent val="1"/>
              <c:extLst>
                <c:ext xmlns:c15="http://schemas.microsoft.com/office/drawing/2012/chart" uri="{CE6537A1-D6FC-4f65-9D91-7224C49458BB}"/>
              </c:extLst>
            </c:dLbl>
            <c:dLbl>
              <c:idx val="3"/>
              <c:layout>
                <c:manualLayout>
                  <c:x val="0.17241360057265889"/>
                  <c:y val="-7.9163237382993287E-2"/>
                </c:manualLayout>
              </c:layout>
              <c:tx>
                <c:rich>
                  <a:bodyPr/>
                  <a:lstStyle/>
                  <a:p>
                    <a:r>
                      <a:rPr lang="en-US" dirty="0" smtClean="0"/>
                      <a:t>Doğalgaz</a:t>
                    </a:r>
                    <a:r>
                      <a:rPr lang="en-US" dirty="0"/>
                      <a:t>
</a:t>
                    </a:r>
                    <a:r>
                      <a:rPr lang="tr-TR" dirty="0" smtClean="0"/>
                      <a:t>%</a:t>
                    </a:r>
                    <a:r>
                      <a:rPr lang="en-US" dirty="0" smtClean="0"/>
                      <a:t>3</a:t>
                    </a:r>
                    <a:r>
                      <a:rPr lang="tr-TR" dirty="0" smtClean="0"/>
                      <a:t>0,7</a:t>
                    </a:r>
                    <a:endParaRPr lang="en-US" dirty="0"/>
                  </a:p>
                </c:rich>
              </c:tx>
              <c:showCatName val="1"/>
              <c:showPercent val="1"/>
              <c:extLst>
                <c:ext xmlns:c15="http://schemas.microsoft.com/office/drawing/2012/chart" uri="{CE6537A1-D6FC-4f65-9D91-7224C49458BB}"/>
              </c:extLst>
            </c:dLbl>
            <c:dLbl>
              <c:idx val="4"/>
              <c:layout>
                <c:manualLayout>
                  <c:x val="-8.8678436801003263E-2"/>
                  <c:y val="9.1403703074916191E-3"/>
                </c:manualLayout>
              </c:layout>
              <c:tx>
                <c:rich>
                  <a:bodyPr/>
                  <a:lstStyle/>
                  <a:p>
                    <a:r>
                      <a:rPr lang="en-US" dirty="0" err="1" smtClean="0"/>
                      <a:t>Biyo</a:t>
                    </a:r>
                    <a:r>
                      <a:rPr lang="tr-TR" dirty="0" smtClean="0"/>
                      <a:t>kütle</a:t>
                    </a:r>
                    <a:r>
                      <a:rPr lang="en-US" dirty="0" smtClean="0"/>
                      <a:t> </a:t>
                    </a:r>
                    <a:r>
                      <a:rPr lang="en-US" dirty="0"/>
                      <a:t>ve Atıklar
</a:t>
                    </a:r>
                    <a:r>
                      <a:rPr lang="tr-TR" dirty="0" smtClean="0"/>
                      <a:t>%</a:t>
                    </a:r>
                    <a:r>
                      <a:rPr lang="en-US" dirty="0" smtClean="0"/>
                      <a:t>2</a:t>
                    </a:r>
                    <a:r>
                      <a:rPr lang="tr-TR" dirty="0" smtClean="0"/>
                      <a:t>,3</a:t>
                    </a:r>
                    <a:endParaRPr lang="en-US" dirty="0"/>
                  </a:p>
                </c:rich>
              </c:tx>
              <c:showCatName val="1"/>
              <c:showPercent val="1"/>
              <c:extLst>
                <c:ext xmlns:c15="http://schemas.microsoft.com/office/drawing/2012/chart" uri="{CE6537A1-D6FC-4f65-9D91-7224C49458BB}"/>
              </c:extLst>
            </c:dLbl>
            <c:dLbl>
              <c:idx val="5"/>
              <c:layout/>
              <c:tx>
                <c:rich>
                  <a:bodyPr/>
                  <a:lstStyle/>
                  <a:p>
                    <a:r>
                      <a:rPr lang="en-US"/>
                      <a:t>Hidrolik
</a:t>
                    </a:r>
                    <a:r>
                      <a:rPr lang="tr-TR" smtClean="0"/>
                      <a:t>%4,</a:t>
                    </a:r>
                    <a:r>
                      <a:rPr lang="en-US" smtClean="0"/>
                      <a:t>5</a:t>
                    </a:r>
                    <a:endParaRPr lang="en-US"/>
                  </a:p>
                </c:rich>
              </c:tx>
              <c:showCatName val="1"/>
              <c:showPercent val="1"/>
            </c:dLbl>
            <c:dLbl>
              <c:idx val="6"/>
              <c:layout/>
              <c:tx>
                <c:rich>
                  <a:bodyPr/>
                  <a:lstStyle/>
                  <a:p>
                    <a:r>
                      <a:rPr lang="en-US"/>
                      <a:t>Rüzgar
</a:t>
                    </a:r>
                    <a:r>
                      <a:rPr lang="tr-TR" smtClean="0"/>
                      <a:t>%0,8</a:t>
                    </a:r>
                    <a:endParaRPr lang="en-US"/>
                  </a:p>
                </c:rich>
              </c:tx>
              <c:showCatName val="1"/>
              <c:showPercent val="1"/>
            </c:dLbl>
            <c:dLbl>
              <c:idx val="7"/>
              <c:layout/>
              <c:tx>
                <c:rich>
                  <a:bodyPr/>
                  <a:lstStyle/>
                  <a:p>
                    <a:r>
                      <a:rPr lang="en-US" sz="2000" dirty="0" err="1" smtClean="0"/>
                      <a:t>E</a:t>
                    </a:r>
                    <a:r>
                      <a:rPr lang="en-US" sz="1600" dirty="0" err="1" smtClean="0"/>
                      <a:t>lektrik</a:t>
                    </a:r>
                    <a:endParaRPr lang="tr-TR" sz="1600" dirty="0" smtClean="0"/>
                  </a:p>
                  <a:p>
                    <a:r>
                      <a:rPr lang="tr-TR" sz="1600" dirty="0" smtClean="0"/>
                      <a:t>%</a:t>
                    </a:r>
                    <a:r>
                      <a:rPr lang="en-US" sz="1600" dirty="0" smtClean="0"/>
                      <a:t>0</a:t>
                    </a:r>
                    <a:r>
                      <a:rPr lang="tr-TR" sz="1600" dirty="0" smtClean="0"/>
                      <a:t>,3</a:t>
                    </a:r>
                    <a:endParaRPr lang="en-US" sz="1600" dirty="0"/>
                  </a:p>
                </c:rich>
              </c:tx>
              <c:showCatName val="1"/>
              <c:showPercent val="1"/>
              <c:extLst>
                <c:ext xmlns:c15="http://schemas.microsoft.com/office/drawing/2012/chart" uri="{CE6537A1-D6FC-4f65-9D91-7224C49458BB}"/>
              </c:extLst>
            </c:dLbl>
            <c:dLbl>
              <c:idx val="8"/>
              <c:layout>
                <c:manualLayout>
                  <c:x val="0.24615215525051767"/>
                  <c:y val="-3.6107842537751865E-2"/>
                </c:manualLayout>
              </c:layout>
              <c:tx>
                <c:rich>
                  <a:bodyPr/>
                  <a:lstStyle/>
                  <a:p>
                    <a:r>
                      <a:rPr lang="en-US" dirty="0" smtClean="0"/>
                      <a:t>Jeo.Isı </a:t>
                    </a:r>
                    <a:r>
                      <a:rPr lang="en-US" dirty="0"/>
                      <a:t>ve Diğer Isı
</a:t>
                    </a:r>
                    <a:r>
                      <a:rPr lang="tr-TR" dirty="0" smtClean="0"/>
                      <a:t>%3,7</a:t>
                    </a:r>
                    <a:endParaRPr lang="en-US" dirty="0"/>
                  </a:p>
                </c:rich>
              </c:tx>
              <c:showCatName val="1"/>
              <c:showPercent val="1"/>
              <c:extLst>
                <c:ext xmlns:c15="http://schemas.microsoft.com/office/drawing/2012/chart" uri="{CE6537A1-D6FC-4f65-9D91-7224C49458BB}"/>
              </c:extLst>
            </c:dLbl>
            <c:dLbl>
              <c:idx val="9"/>
              <c:layout>
                <c:manualLayout>
                  <c:x val="0.42136595740888738"/>
                  <c:y val="3.6702535121344852E-2"/>
                </c:manualLayout>
              </c:layout>
              <c:tx>
                <c:rich>
                  <a:bodyPr/>
                  <a:lstStyle/>
                  <a:p>
                    <a:r>
                      <a:rPr lang="en-US" dirty="0" smtClean="0"/>
                      <a:t>Güneş</a:t>
                    </a:r>
                    <a:r>
                      <a:rPr lang="en-US" dirty="0"/>
                      <a:t>
</a:t>
                    </a:r>
                    <a:r>
                      <a:rPr lang="tr-TR" dirty="0" smtClean="0"/>
                      <a:t>%0,6</a:t>
                    </a:r>
                    <a:endParaRPr lang="en-US" dirty="0"/>
                  </a:p>
                </c:rich>
              </c:tx>
              <c:showCatName val="1"/>
              <c:showPercent val="1"/>
              <c:extLst>
                <c:ext xmlns:c15="http://schemas.microsoft.com/office/drawing/2012/chart" uri="{CE6537A1-D6FC-4f65-9D91-7224C49458BB}"/>
              </c:extLst>
            </c:dLbl>
            <c:spPr>
              <a:noFill/>
              <a:ln>
                <a:noFill/>
              </a:ln>
              <a:effectLst/>
            </c:spPr>
            <c:txPr>
              <a:bodyPr/>
              <a:lstStyle/>
              <a:p>
                <a:pPr>
                  <a:defRPr sz="2000" b="1" i="1"/>
                </a:pPr>
                <a:endParaRPr lang="tr-TR"/>
              </a:p>
            </c:txPr>
            <c:showCatName val="1"/>
            <c:showPercent val="1"/>
            <c:showLeaderLines val="1"/>
            <c:extLst>
              <c:ext xmlns:c15="http://schemas.microsoft.com/office/drawing/2012/chart" uri="{CE6537A1-D6FC-4f65-9D91-7224C49458BB}"/>
            </c:extLst>
          </c:dLbls>
          <c:cat>
            <c:strRef>
              <c:f>'[2015_Yılı_Genel_Enerji_Denge_Tabloları (version 1)-grafikli.xls]Bin Tep (grafikli )'!$B$143:$K$143</c:f>
              <c:strCache>
                <c:ptCount val="10"/>
                <c:pt idx="0">
                  <c:v>Taş Kömürü</c:v>
                </c:pt>
                <c:pt idx="1">
                  <c:v>Linyit</c:v>
                </c:pt>
                <c:pt idx="2">
                  <c:v>Petrol</c:v>
                </c:pt>
                <c:pt idx="3">
                  <c:v>Doğalgaz</c:v>
                </c:pt>
                <c:pt idx="4">
                  <c:v>Biyoenerji ve Atıklar</c:v>
                </c:pt>
                <c:pt idx="5">
                  <c:v>Hidrolik</c:v>
                </c:pt>
                <c:pt idx="6">
                  <c:v>Rüzgar</c:v>
                </c:pt>
                <c:pt idx="7">
                  <c:v>Elektrik(Net İthalat)</c:v>
                </c:pt>
                <c:pt idx="8">
                  <c:v>Jeo.Isı ve Diğer Isı</c:v>
                </c:pt>
                <c:pt idx="9">
                  <c:v>Güneş</c:v>
                </c:pt>
              </c:strCache>
            </c:strRef>
          </c:cat>
          <c:val>
            <c:numRef>
              <c:f>'[2015_Yılı_Genel_Enerji_Denge_Tabloları (version 1)-grafikli.xls]Bin Tep (grafikli )'!$B$144:$K$144</c:f>
              <c:numCache>
                <c:formatCode>#,##0</c:formatCode>
                <c:ptCount val="10"/>
                <c:pt idx="0">
                  <c:v>22545.861999999997</c:v>
                </c:pt>
                <c:pt idx="1">
                  <c:v>12114.927000000001</c:v>
                </c:pt>
                <c:pt idx="2">
                  <c:v>39237.514775000003</c:v>
                </c:pt>
                <c:pt idx="3">
                  <c:v>39650.795249999996</c:v>
                </c:pt>
                <c:pt idx="4">
                  <c:v>2964.24</c:v>
                </c:pt>
                <c:pt idx="5">
                  <c:v>5774.5560000000014</c:v>
                </c:pt>
                <c:pt idx="6">
                  <c:v>1002.1579999999979</c:v>
                </c:pt>
                <c:pt idx="7">
                  <c:v>338.92599999999823</c:v>
                </c:pt>
                <c:pt idx="8">
                  <c:v>4805</c:v>
                </c:pt>
                <c:pt idx="9">
                  <c:v>827.7</c:v>
                </c:pt>
              </c:numCache>
            </c:numRef>
          </c:val>
        </c:ser>
      </c:pie3DChart>
    </c:plotArea>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tr-TR"/>
  <c:chart>
    <c:view3D>
      <c:rAngAx val="1"/>
    </c:view3D>
    <c:plotArea>
      <c:layout>
        <c:manualLayout>
          <c:layoutTarget val="inner"/>
          <c:xMode val="edge"/>
          <c:yMode val="edge"/>
          <c:x val="9.9658078778461848E-2"/>
          <c:y val="2.4612907346230298E-2"/>
          <c:w val="0.79736091658331065"/>
          <c:h val="0.74734891732283726"/>
        </c:manualLayout>
      </c:layout>
      <c:bar3DChart>
        <c:barDir val="col"/>
        <c:grouping val="clustered"/>
        <c:ser>
          <c:idx val="0"/>
          <c:order val="0"/>
          <c:tx>
            <c:strRef>
              <c:f>Sayfa1!$B$1</c:f>
              <c:strCache>
                <c:ptCount val="1"/>
                <c:pt idx="0">
                  <c:v>2010</c:v>
                </c:pt>
              </c:strCache>
            </c:strRef>
          </c:tx>
          <c:dLbls>
            <c:dLbl>
              <c:idx val="0"/>
              <c:layout/>
              <c:tx>
                <c:rich>
                  <a:bodyPr/>
                  <a:lstStyle/>
                  <a:p>
                    <a:r>
                      <a:rPr lang="en-US" b="1" smtClean="0">
                        <a:latin typeface="Arial" pitchFamily="34" charset="0"/>
                        <a:cs typeface="Arial" pitchFamily="34" charset="0"/>
                      </a:rPr>
                      <a:t>1661</a:t>
                    </a:r>
                    <a:endParaRPr lang="tr-TR" b="1" smtClean="0">
                      <a:latin typeface="Arial" pitchFamily="34" charset="0"/>
                      <a:cs typeface="Arial" pitchFamily="34" charset="0"/>
                    </a:endParaRPr>
                  </a:p>
                  <a:p>
                    <a:r>
                      <a:rPr lang="tr-TR" b="1" smtClean="0">
                        <a:latin typeface="Arial" pitchFamily="34" charset="0"/>
                        <a:cs typeface="Arial" pitchFamily="34" charset="0"/>
                      </a:rPr>
                      <a:t>(31)</a:t>
                    </a:r>
                  </a:p>
                  <a:p>
                    <a:endParaRPr lang="en-US" b="1">
                      <a:latin typeface="Arial" pitchFamily="34" charset="0"/>
                      <a:cs typeface="Arial" pitchFamily="34" charset="0"/>
                    </a:endParaRPr>
                  </a:p>
                </c:rich>
              </c:tx>
              <c:showVal val="1"/>
            </c:dLbl>
            <c:dLbl>
              <c:idx val="1"/>
              <c:layout/>
              <c:tx>
                <c:rich>
                  <a:bodyPr/>
                  <a:lstStyle/>
                  <a:p>
                    <a:r>
                      <a:rPr lang="en-US" b="1" smtClean="0">
                        <a:latin typeface="Arial" pitchFamily="34" charset="0"/>
                        <a:cs typeface="Arial" pitchFamily="34" charset="0"/>
                      </a:rPr>
                      <a:t>8475</a:t>
                    </a:r>
                    <a:endParaRPr lang="tr-TR" b="1" smtClean="0">
                      <a:latin typeface="Arial" pitchFamily="34" charset="0"/>
                      <a:cs typeface="Arial" pitchFamily="34" charset="0"/>
                    </a:endParaRPr>
                  </a:p>
                  <a:p>
                    <a:r>
                      <a:rPr lang="tr-TR" b="1" smtClean="0">
                        <a:latin typeface="Arial" pitchFamily="34" charset="0"/>
                        <a:cs typeface="Arial" pitchFamily="34" charset="0"/>
                      </a:rPr>
                      <a:t>(18)</a:t>
                    </a:r>
                    <a:endParaRPr lang="en-US" b="1" dirty="0">
                      <a:latin typeface="Arial" pitchFamily="34" charset="0"/>
                      <a:cs typeface="Arial" pitchFamily="34" charset="0"/>
                    </a:endParaRPr>
                  </a:p>
                </c:rich>
              </c:tx>
              <c:showVal val="1"/>
            </c:dLbl>
            <c:dLbl>
              <c:idx val="2"/>
              <c:layout/>
              <c:tx>
                <c:rich>
                  <a:bodyPr/>
                  <a:lstStyle/>
                  <a:p>
                    <a:r>
                      <a:rPr lang="en-US" b="1" smtClean="0">
                        <a:latin typeface="Arial" pitchFamily="34" charset="0"/>
                        <a:cs typeface="Arial" pitchFamily="34" charset="0"/>
                      </a:rPr>
                      <a:t>3281</a:t>
                    </a:r>
                    <a:endParaRPr lang="tr-TR" b="1" smtClean="0">
                      <a:latin typeface="Arial" pitchFamily="34" charset="0"/>
                      <a:cs typeface="Arial" pitchFamily="34" charset="0"/>
                    </a:endParaRPr>
                  </a:p>
                  <a:p>
                    <a:r>
                      <a:rPr lang="tr-TR" b="1" smtClean="0">
                        <a:latin typeface="Arial" pitchFamily="34" charset="0"/>
                        <a:cs typeface="Arial" pitchFamily="34" charset="0"/>
                      </a:rPr>
                      <a:t>(5)</a:t>
                    </a:r>
                    <a:endParaRPr lang="en-US" b="1">
                      <a:latin typeface="Arial" pitchFamily="34" charset="0"/>
                      <a:cs typeface="Arial" pitchFamily="34" charset="0"/>
                    </a:endParaRPr>
                  </a:p>
                </c:rich>
              </c:tx>
              <c:showVal val="1"/>
            </c:dLbl>
            <c:dLbl>
              <c:idx val="3"/>
              <c:layout/>
              <c:tx>
                <c:rich>
                  <a:bodyPr/>
                  <a:lstStyle/>
                  <a:p>
                    <a:r>
                      <a:rPr lang="en-US" b="1" smtClean="0">
                        <a:latin typeface="Arial" pitchFamily="34" charset="0"/>
                        <a:cs typeface="Arial" pitchFamily="34" charset="0"/>
                      </a:rPr>
                      <a:t>16112</a:t>
                    </a:r>
                    <a:endParaRPr lang="tr-TR" b="1" smtClean="0">
                      <a:latin typeface="Arial" pitchFamily="34" charset="0"/>
                      <a:cs typeface="Arial" pitchFamily="34" charset="0"/>
                    </a:endParaRPr>
                  </a:p>
                  <a:p>
                    <a:r>
                      <a:rPr lang="tr-TR" b="1" smtClean="0">
                        <a:latin typeface="Arial" pitchFamily="34" charset="0"/>
                        <a:cs typeface="Arial" pitchFamily="34" charset="0"/>
                      </a:rPr>
                      <a:t>(137)</a:t>
                    </a:r>
                    <a:endParaRPr lang="en-US" b="1">
                      <a:latin typeface="Arial" pitchFamily="34" charset="0"/>
                      <a:cs typeface="Arial" pitchFamily="34" charset="0"/>
                    </a:endParaRPr>
                  </a:p>
                </c:rich>
              </c:tx>
              <c:showVal val="1"/>
            </c:dLbl>
            <c:txPr>
              <a:bodyPr rot="0" vert="horz"/>
              <a:lstStyle/>
              <a:p>
                <a:pPr>
                  <a:defRPr sz="1200" b="1">
                    <a:latin typeface="Arial" pitchFamily="34" charset="0"/>
                    <a:cs typeface="Arial" pitchFamily="34" charset="0"/>
                  </a:defRPr>
                </a:pPr>
                <a:endParaRPr lang="tr-TR"/>
              </a:p>
            </c:txPr>
            <c:showVal val="1"/>
          </c:dLbls>
          <c:cat>
            <c:strRef>
              <c:f>Sayfa1!$A$2:$A$5</c:f>
              <c:strCache>
                <c:ptCount val="4"/>
                <c:pt idx="0">
                  <c:v>FUEL-OİL +NAFTA MOTORİN</c:v>
                </c:pt>
                <c:pt idx="1">
                  <c:v>TAŞ KÖM.+ LİNYİT+ ASF.</c:v>
                </c:pt>
                <c:pt idx="2">
                  <c:v>İTHAL KÖMÜR</c:v>
                </c:pt>
                <c:pt idx="3">
                  <c:v>DOĞAL GAZ + LNG.</c:v>
                </c:pt>
              </c:strCache>
            </c:strRef>
          </c:cat>
          <c:val>
            <c:numRef>
              <c:f>Sayfa1!$B$2:$B$5</c:f>
              <c:numCache>
                <c:formatCode>General</c:formatCode>
                <c:ptCount val="4"/>
                <c:pt idx="0">
                  <c:v>1661</c:v>
                </c:pt>
                <c:pt idx="1">
                  <c:v>8475</c:v>
                </c:pt>
                <c:pt idx="2">
                  <c:v>3281</c:v>
                </c:pt>
                <c:pt idx="3">
                  <c:v>16112</c:v>
                </c:pt>
              </c:numCache>
            </c:numRef>
          </c:val>
        </c:ser>
        <c:ser>
          <c:idx val="1"/>
          <c:order val="1"/>
          <c:tx>
            <c:strRef>
              <c:f>Sayfa1!$C$1</c:f>
              <c:strCache>
                <c:ptCount val="1"/>
                <c:pt idx="0">
                  <c:v>2011</c:v>
                </c:pt>
              </c:strCache>
            </c:strRef>
          </c:tx>
          <c:cat>
            <c:strRef>
              <c:f>Sayfa1!$A$2:$A$5</c:f>
              <c:strCache>
                <c:ptCount val="4"/>
                <c:pt idx="0">
                  <c:v>FUEL-OİL +NAFTA MOTORİN</c:v>
                </c:pt>
                <c:pt idx="1">
                  <c:v>TAŞ KÖM.+ LİNYİT+ ASF.</c:v>
                </c:pt>
                <c:pt idx="2">
                  <c:v>İTHAL KÖMÜR</c:v>
                </c:pt>
                <c:pt idx="3">
                  <c:v>DOĞAL GAZ + LNG.</c:v>
                </c:pt>
              </c:strCache>
            </c:strRef>
          </c:cat>
          <c:val>
            <c:numRef>
              <c:f>Sayfa1!$C$2:$C$5</c:f>
              <c:numCache>
                <c:formatCode>#,##0</c:formatCode>
                <c:ptCount val="4"/>
                <c:pt idx="0">
                  <c:v>1362</c:v>
                </c:pt>
                <c:pt idx="1">
                  <c:v>8475</c:v>
                </c:pt>
                <c:pt idx="2">
                  <c:v>3881</c:v>
                </c:pt>
                <c:pt idx="3">
                  <c:v>16005</c:v>
                </c:pt>
              </c:numCache>
            </c:numRef>
          </c:val>
        </c:ser>
        <c:ser>
          <c:idx val="2"/>
          <c:order val="2"/>
          <c:tx>
            <c:strRef>
              <c:f>Sayfa1!$D$1</c:f>
              <c:strCache>
                <c:ptCount val="1"/>
                <c:pt idx="0">
                  <c:v>2012</c:v>
                </c:pt>
              </c:strCache>
            </c:strRef>
          </c:tx>
          <c:cat>
            <c:strRef>
              <c:f>Sayfa1!$A$2:$A$5</c:f>
              <c:strCache>
                <c:ptCount val="4"/>
                <c:pt idx="0">
                  <c:v>FUEL-OİL +NAFTA MOTORİN</c:v>
                </c:pt>
                <c:pt idx="1">
                  <c:v>TAŞ KÖM.+ LİNYİT+ ASF.</c:v>
                </c:pt>
                <c:pt idx="2">
                  <c:v>İTHAL KÖMÜR</c:v>
                </c:pt>
                <c:pt idx="3">
                  <c:v>DOĞAL GAZ + LNG.</c:v>
                </c:pt>
              </c:strCache>
            </c:strRef>
          </c:cat>
          <c:val>
            <c:numRef>
              <c:f>Sayfa1!$D$2:$D$5</c:f>
              <c:numCache>
                <c:formatCode>#,##0</c:formatCode>
                <c:ptCount val="4"/>
                <c:pt idx="0">
                  <c:v>1362</c:v>
                </c:pt>
                <c:pt idx="1">
                  <c:v>8478</c:v>
                </c:pt>
                <c:pt idx="2">
                  <c:v>3913</c:v>
                </c:pt>
                <c:pt idx="3">
                  <c:v>17171</c:v>
                </c:pt>
              </c:numCache>
            </c:numRef>
          </c:val>
        </c:ser>
        <c:ser>
          <c:idx val="3"/>
          <c:order val="3"/>
          <c:tx>
            <c:strRef>
              <c:f>Sayfa1!$E$1</c:f>
              <c:strCache>
                <c:ptCount val="1"/>
                <c:pt idx="0">
                  <c:v>2013</c:v>
                </c:pt>
              </c:strCache>
            </c:strRef>
          </c:tx>
          <c:cat>
            <c:strRef>
              <c:f>Sayfa1!$A$2:$A$5</c:f>
              <c:strCache>
                <c:ptCount val="4"/>
                <c:pt idx="0">
                  <c:v>FUEL-OİL +NAFTA MOTORİN</c:v>
                </c:pt>
                <c:pt idx="1">
                  <c:v>TAŞ KÖM.+ LİNYİT+ ASF.</c:v>
                </c:pt>
                <c:pt idx="2">
                  <c:v>İTHAL KÖMÜR</c:v>
                </c:pt>
                <c:pt idx="3">
                  <c:v>DOĞAL GAZ + LNG.</c:v>
                </c:pt>
              </c:strCache>
            </c:strRef>
          </c:cat>
          <c:val>
            <c:numRef>
              <c:f>Sayfa1!$E$2:$E$5</c:f>
              <c:numCache>
                <c:formatCode>#,##0</c:formatCode>
                <c:ptCount val="4"/>
                <c:pt idx="0" formatCode="General">
                  <c:v>693</c:v>
                </c:pt>
                <c:pt idx="1">
                  <c:v>8515</c:v>
                </c:pt>
                <c:pt idx="2">
                  <c:v>3913</c:v>
                </c:pt>
                <c:pt idx="3">
                  <c:v>20255</c:v>
                </c:pt>
              </c:numCache>
            </c:numRef>
          </c:val>
        </c:ser>
        <c:ser>
          <c:idx val="4"/>
          <c:order val="4"/>
          <c:tx>
            <c:strRef>
              <c:f>Sayfa1!$F$1</c:f>
              <c:strCache>
                <c:ptCount val="1"/>
                <c:pt idx="0">
                  <c:v>2014</c:v>
                </c:pt>
              </c:strCache>
            </c:strRef>
          </c:tx>
          <c:cat>
            <c:strRef>
              <c:f>Sayfa1!$A$2:$A$5</c:f>
              <c:strCache>
                <c:ptCount val="4"/>
                <c:pt idx="0">
                  <c:v>FUEL-OİL +NAFTA MOTORİN</c:v>
                </c:pt>
                <c:pt idx="1">
                  <c:v>TAŞ KÖM.+ LİNYİT+ ASF.</c:v>
                </c:pt>
                <c:pt idx="2">
                  <c:v>İTHAL KÖMÜR</c:v>
                </c:pt>
                <c:pt idx="3">
                  <c:v>DOĞAL GAZ + LNG.</c:v>
                </c:pt>
              </c:strCache>
            </c:strRef>
          </c:cat>
          <c:val>
            <c:numRef>
              <c:f>Sayfa1!$F$2:$F$5</c:f>
              <c:numCache>
                <c:formatCode>#,##0</c:formatCode>
                <c:ptCount val="4"/>
                <c:pt idx="0" formatCode="General">
                  <c:v>659</c:v>
                </c:pt>
                <c:pt idx="1">
                  <c:v>8573</c:v>
                </c:pt>
                <c:pt idx="2">
                  <c:v>6063</c:v>
                </c:pt>
                <c:pt idx="3">
                  <c:v>21476</c:v>
                </c:pt>
              </c:numCache>
            </c:numRef>
          </c:val>
        </c:ser>
        <c:ser>
          <c:idx val="5"/>
          <c:order val="5"/>
          <c:tx>
            <c:strRef>
              <c:f>Sayfa1!$G$1</c:f>
              <c:strCache>
                <c:ptCount val="1"/>
                <c:pt idx="0">
                  <c:v>2015</c:v>
                </c:pt>
              </c:strCache>
            </c:strRef>
          </c:tx>
          <c:cat>
            <c:strRef>
              <c:f>Sayfa1!$A$2:$A$5</c:f>
              <c:strCache>
                <c:ptCount val="4"/>
                <c:pt idx="0">
                  <c:v>FUEL-OİL +NAFTA MOTORİN</c:v>
                </c:pt>
                <c:pt idx="1">
                  <c:v>TAŞ KÖM.+ LİNYİT+ ASF.</c:v>
                </c:pt>
                <c:pt idx="2">
                  <c:v>İTHAL KÖMÜR</c:v>
                </c:pt>
                <c:pt idx="3">
                  <c:v>DOĞAL GAZ + LNG.</c:v>
                </c:pt>
              </c:strCache>
            </c:strRef>
          </c:cat>
          <c:val>
            <c:numRef>
              <c:f>Sayfa1!$G$2:$G$5</c:f>
              <c:numCache>
                <c:formatCode>#,##0</c:formatCode>
                <c:ptCount val="4"/>
                <c:pt idx="0" formatCode="General">
                  <c:v>446</c:v>
                </c:pt>
                <c:pt idx="1">
                  <c:v>9418</c:v>
                </c:pt>
                <c:pt idx="2" formatCode="General">
                  <c:v>6063</c:v>
                </c:pt>
                <c:pt idx="3">
                  <c:v>21222</c:v>
                </c:pt>
              </c:numCache>
            </c:numRef>
          </c:val>
        </c:ser>
        <c:ser>
          <c:idx val="6"/>
          <c:order val="6"/>
          <c:tx>
            <c:strRef>
              <c:f>Sayfa1!$H$1</c:f>
              <c:strCache>
                <c:ptCount val="1"/>
                <c:pt idx="0">
                  <c:v>2016</c:v>
                </c:pt>
              </c:strCache>
            </c:strRef>
          </c:tx>
          <c:dLbls>
            <c:dLbl>
              <c:idx val="0"/>
              <c:layout/>
              <c:tx>
                <c:rich>
                  <a:bodyPr/>
                  <a:lstStyle/>
                  <a:p>
                    <a:r>
                      <a:rPr lang="en-US" b="1" smtClean="0">
                        <a:latin typeface="Arial" pitchFamily="34" charset="0"/>
                        <a:cs typeface="Arial" pitchFamily="34" charset="0"/>
                      </a:rPr>
                      <a:t>369</a:t>
                    </a:r>
                    <a:endParaRPr lang="tr-TR" b="1" smtClean="0">
                      <a:latin typeface="Arial" pitchFamily="34" charset="0"/>
                      <a:cs typeface="Arial" pitchFamily="34" charset="0"/>
                    </a:endParaRPr>
                  </a:p>
                  <a:p>
                    <a:r>
                      <a:rPr lang="tr-TR" b="1" smtClean="0">
                        <a:latin typeface="Arial" pitchFamily="34" charset="0"/>
                        <a:cs typeface="Arial" pitchFamily="34" charset="0"/>
                      </a:rPr>
                      <a:t>(14)</a:t>
                    </a:r>
                    <a:endParaRPr lang="en-US" b="1" dirty="0">
                      <a:latin typeface="Arial" pitchFamily="34" charset="0"/>
                      <a:cs typeface="Arial" pitchFamily="34" charset="0"/>
                    </a:endParaRPr>
                  </a:p>
                </c:rich>
              </c:tx>
              <c:showVal val="1"/>
            </c:dLbl>
            <c:dLbl>
              <c:idx val="1"/>
              <c:layout/>
              <c:tx>
                <c:rich>
                  <a:bodyPr/>
                  <a:lstStyle/>
                  <a:p>
                    <a:r>
                      <a:rPr lang="en-US" b="1" smtClean="0">
                        <a:latin typeface="Arial" pitchFamily="34" charset="0"/>
                        <a:cs typeface="Arial" pitchFamily="34" charset="0"/>
                      </a:rPr>
                      <a:t>9.842</a:t>
                    </a:r>
                    <a:endParaRPr lang="tr-TR" b="1" smtClean="0">
                      <a:latin typeface="Arial" pitchFamily="34" charset="0"/>
                      <a:cs typeface="Arial" pitchFamily="34" charset="0"/>
                    </a:endParaRPr>
                  </a:p>
                  <a:p>
                    <a:r>
                      <a:rPr lang="tr-TR" b="1" smtClean="0">
                        <a:latin typeface="Arial" pitchFamily="34" charset="0"/>
                        <a:cs typeface="Arial" pitchFamily="34" charset="0"/>
                      </a:rPr>
                      <a:t>(29)</a:t>
                    </a:r>
                  </a:p>
                  <a:p>
                    <a:endParaRPr lang="en-US" b="1">
                      <a:latin typeface="Arial" pitchFamily="34" charset="0"/>
                      <a:cs typeface="Arial" pitchFamily="34" charset="0"/>
                    </a:endParaRPr>
                  </a:p>
                </c:rich>
              </c:tx>
              <c:showVal val="1"/>
            </c:dLbl>
            <c:dLbl>
              <c:idx val="2"/>
              <c:layout/>
              <c:tx>
                <c:rich>
                  <a:bodyPr/>
                  <a:lstStyle/>
                  <a:p>
                    <a:r>
                      <a:rPr lang="en-US" b="1" smtClean="0">
                        <a:latin typeface="Arial" pitchFamily="34" charset="0"/>
                        <a:cs typeface="Arial" pitchFamily="34" charset="0"/>
                      </a:rPr>
                      <a:t>7.474</a:t>
                    </a:r>
                    <a:endParaRPr lang="tr-TR" b="1" smtClean="0">
                      <a:latin typeface="Arial" pitchFamily="34" charset="0"/>
                      <a:cs typeface="Arial" pitchFamily="34" charset="0"/>
                    </a:endParaRPr>
                  </a:p>
                  <a:p>
                    <a:r>
                      <a:rPr lang="tr-TR" b="1" smtClean="0">
                        <a:latin typeface="Arial" pitchFamily="34" charset="0"/>
                        <a:cs typeface="Arial" pitchFamily="34" charset="0"/>
                      </a:rPr>
                      <a:t>(10)</a:t>
                    </a:r>
                  </a:p>
                  <a:p>
                    <a:endParaRPr lang="en-US" b="1">
                      <a:latin typeface="Arial" pitchFamily="34" charset="0"/>
                      <a:cs typeface="Arial" pitchFamily="34" charset="0"/>
                    </a:endParaRPr>
                  </a:p>
                </c:rich>
              </c:tx>
              <c:showVal val="1"/>
            </c:dLbl>
            <c:dLbl>
              <c:idx val="3"/>
              <c:layout/>
              <c:tx>
                <c:rich>
                  <a:bodyPr/>
                  <a:lstStyle/>
                  <a:p>
                    <a:r>
                      <a:rPr lang="en-US" b="1" smtClean="0">
                        <a:latin typeface="Arial" pitchFamily="34" charset="0"/>
                        <a:cs typeface="Arial" pitchFamily="34" charset="0"/>
                      </a:rPr>
                      <a:t>22.156</a:t>
                    </a:r>
                    <a:endParaRPr lang="tr-TR" b="1" smtClean="0">
                      <a:latin typeface="Arial" pitchFamily="34" charset="0"/>
                      <a:cs typeface="Arial" pitchFamily="34" charset="0"/>
                    </a:endParaRPr>
                  </a:p>
                  <a:p>
                    <a:r>
                      <a:rPr lang="tr-TR" b="1" smtClean="0">
                        <a:latin typeface="Arial" pitchFamily="34" charset="0"/>
                        <a:cs typeface="Arial" pitchFamily="34" charset="0"/>
                      </a:rPr>
                      <a:t>(246)</a:t>
                    </a:r>
                  </a:p>
                  <a:p>
                    <a:endParaRPr lang="en-US" b="1">
                      <a:latin typeface="Arial" pitchFamily="34" charset="0"/>
                      <a:cs typeface="Arial" pitchFamily="34" charset="0"/>
                    </a:endParaRPr>
                  </a:p>
                </c:rich>
              </c:tx>
              <c:showVal val="1"/>
            </c:dLbl>
            <c:txPr>
              <a:bodyPr rot="0" vert="horz"/>
              <a:lstStyle/>
              <a:p>
                <a:pPr>
                  <a:defRPr sz="1200" b="1">
                    <a:latin typeface="Arial" pitchFamily="34" charset="0"/>
                    <a:cs typeface="Arial" pitchFamily="34" charset="0"/>
                  </a:defRPr>
                </a:pPr>
                <a:endParaRPr lang="tr-TR"/>
              </a:p>
            </c:txPr>
            <c:showVal val="1"/>
          </c:dLbls>
          <c:cat>
            <c:strRef>
              <c:f>Sayfa1!$A$2:$A$5</c:f>
              <c:strCache>
                <c:ptCount val="4"/>
                <c:pt idx="0">
                  <c:v>FUEL-OİL +NAFTA MOTORİN</c:v>
                </c:pt>
                <c:pt idx="1">
                  <c:v>TAŞ KÖM.+ LİNYİT+ ASF.</c:v>
                </c:pt>
                <c:pt idx="2">
                  <c:v>İTHAL KÖMÜR</c:v>
                </c:pt>
                <c:pt idx="3">
                  <c:v>DOĞAL GAZ + LNG.</c:v>
                </c:pt>
              </c:strCache>
            </c:strRef>
          </c:cat>
          <c:val>
            <c:numRef>
              <c:f>Sayfa1!$H$2:$H$5</c:f>
              <c:numCache>
                <c:formatCode>#,##0</c:formatCode>
                <c:ptCount val="4"/>
                <c:pt idx="0" formatCode="General">
                  <c:v>369</c:v>
                </c:pt>
                <c:pt idx="1">
                  <c:v>9842</c:v>
                </c:pt>
                <c:pt idx="2">
                  <c:v>7474</c:v>
                </c:pt>
                <c:pt idx="3">
                  <c:v>22156</c:v>
                </c:pt>
              </c:numCache>
            </c:numRef>
          </c:val>
        </c:ser>
        <c:shape val="box"/>
        <c:axId val="66917504"/>
        <c:axId val="66919040"/>
        <c:axId val="0"/>
      </c:bar3DChart>
      <c:catAx>
        <c:axId val="66917504"/>
        <c:scaling>
          <c:orientation val="minMax"/>
        </c:scaling>
        <c:axPos val="b"/>
        <c:tickLblPos val="nextTo"/>
        <c:txPr>
          <a:bodyPr/>
          <a:lstStyle/>
          <a:p>
            <a:pPr>
              <a:defRPr sz="1200" b="1"/>
            </a:pPr>
            <a:endParaRPr lang="tr-TR"/>
          </a:p>
        </c:txPr>
        <c:crossAx val="66919040"/>
        <c:crosses val="autoZero"/>
        <c:auto val="1"/>
        <c:lblAlgn val="ctr"/>
        <c:lblOffset val="100"/>
      </c:catAx>
      <c:valAx>
        <c:axId val="66919040"/>
        <c:scaling>
          <c:orientation val="minMax"/>
        </c:scaling>
        <c:axPos val="l"/>
        <c:majorGridlines/>
        <c:numFmt formatCode="General" sourceLinked="1"/>
        <c:tickLblPos val="nextTo"/>
        <c:txPr>
          <a:bodyPr/>
          <a:lstStyle/>
          <a:p>
            <a:pPr>
              <a:defRPr sz="1400" b="0"/>
            </a:pPr>
            <a:endParaRPr lang="tr-TR"/>
          </a:p>
        </c:txPr>
        <c:crossAx val="66917504"/>
        <c:crosses val="autoZero"/>
        <c:crossBetween val="between"/>
      </c:valAx>
    </c:plotArea>
    <c:legend>
      <c:legendPos val="r"/>
      <c:layout/>
      <c:txPr>
        <a:bodyPr/>
        <a:lstStyle/>
        <a:p>
          <a:pPr>
            <a:defRPr sz="1400"/>
          </a:pPr>
          <a:endParaRPr lang="tr-TR"/>
        </a:p>
      </c:txPr>
    </c:legend>
    <c:plotVisOnly val="1"/>
  </c:chart>
  <c:txPr>
    <a:bodyPr/>
    <a:lstStyle/>
    <a:p>
      <a:pPr>
        <a:defRPr sz="1800"/>
      </a:pPr>
      <a:endParaRPr lang="tr-T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1979FB-28F6-4354-9E1D-E29DAA6A86F2}" type="datetimeFigureOut">
              <a:rPr lang="tr-TR" smtClean="0"/>
              <a:pPr/>
              <a:t>17.10.2017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8B5FF0-46BA-4138-B4BA-27123E8609B1}"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6</a:t>
            </a:fld>
            <a:endParaRPr lang="tr-TR"/>
          </a:p>
        </p:txBody>
      </p:sp>
    </p:spTree>
    <p:extLst>
      <p:ext uri="{BB962C8B-B14F-4D97-AF65-F5344CB8AC3E}">
        <p14:creationId xmlns="" xmlns:p14="http://schemas.microsoft.com/office/powerpoint/2010/main" val="1774672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“Sanayi Kaynaklı Hava Kirliliğinin Kontrolü Yönetmeliği (SKHKK)”</a:t>
            </a:r>
            <a:endParaRPr lang="tr-TR" dirty="0"/>
          </a:p>
        </p:txBody>
      </p:sp>
      <p:sp>
        <p:nvSpPr>
          <p:cNvPr id="4" name="3 Slayt Numarası Yer Tutucusu"/>
          <p:cNvSpPr>
            <a:spLocks noGrp="1"/>
          </p:cNvSpPr>
          <p:nvPr>
            <p:ph type="sldNum" sz="quarter" idx="10"/>
          </p:nvPr>
        </p:nvSpPr>
        <p:spPr/>
        <p:txBody>
          <a:bodyPr/>
          <a:lstStyle/>
          <a:p>
            <a:fld id="{178B5FF0-46BA-4138-B4BA-27123E8609B1}" type="slidenum">
              <a:rPr lang="tr-TR" smtClean="0"/>
              <a:pPr/>
              <a:t>35</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“Sanayi Kaynaklı Hava Kirliliğinin Kontrolü Yönetmeliği (SKHKK)”</a:t>
            </a:r>
            <a:endParaRPr lang="tr-TR" dirty="0"/>
          </a:p>
        </p:txBody>
      </p:sp>
      <p:sp>
        <p:nvSpPr>
          <p:cNvPr id="4" name="3 Slayt Numarası Yer Tutucusu"/>
          <p:cNvSpPr>
            <a:spLocks noGrp="1"/>
          </p:cNvSpPr>
          <p:nvPr>
            <p:ph type="sldNum" sz="quarter" idx="10"/>
          </p:nvPr>
        </p:nvSpPr>
        <p:spPr/>
        <p:txBody>
          <a:bodyPr/>
          <a:lstStyle/>
          <a:p>
            <a:fld id="{178B5FF0-46BA-4138-B4BA-27123E8609B1}" type="slidenum">
              <a:rPr lang="tr-TR" smtClean="0"/>
              <a:pPr/>
              <a:t>36</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“Sanayi Kaynaklı Hava Kirliliğinin Kontrolü Yönetmeliği (SKHKK)”</a:t>
            </a:r>
            <a:endParaRPr lang="tr-TR" dirty="0"/>
          </a:p>
        </p:txBody>
      </p:sp>
      <p:sp>
        <p:nvSpPr>
          <p:cNvPr id="4" name="3 Slayt Numarası Yer Tutucusu"/>
          <p:cNvSpPr>
            <a:spLocks noGrp="1"/>
          </p:cNvSpPr>
          <p:nvPr>
            <p:ph type="sldNum" sz="quarter" idx="10"/>
          </p:nvPr>
        </p:nvSpPr>
        <p:spPr/>
        <p:txBody>
          <a:bodyPr/>
          <a:lstStyle/>
          <a:p>
            <a:fld id="{178B5FF0-46BA-4138-B4BA-27123E8609B1}" type="slidenum">
              <a:rPr lang="tr-TR" smtClean="0"/>
              <a:pPr/>
              <a:t>38</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“Sanayi Kaynaklı Hava Kirliliğinin Kontrolü Yönetmeliği (SKHKK)”</a:t>
            </a:r>
            <a:endParaRPr lang="tr-TR" dirty="0"/>
          </a:p>
        </p:txBody>
      </p:sp>
      <p:sp>
        <p:nvSpPr>
          <p:cNvPr id="4" name="3 Slayt Numarası Yer Tutucusu"/>
          <p:cNvSpPr>
            <a:spLocks noGrp="1"/>
          </p:cNvSpPr>
          <p:nvPr>
            <p:ph type="sldNum" sz="quarter" idx="10"/>
          </p:nvPr>
        </p:nvSpPr>
        <p:spPr/>
        <p:txBody>
          <a:bodyPr/>
          <a:lstStyle/>
          <a:p>
            <a:fld id="{178B5FF0-46BA-4138-B4BA-27123E8609B1}" type="slidenum">
              <a:rPr lang="tr-TR" smtClean="0"/>
              <a:pPr/>
              <a:t>39</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D0F65BB3-6138-49AA-A0FF-ADD78F71094F}" type="slidenum">
              <a:rPr lang="tr-TR" smtClean="0"/>
              <a:pPr>
                <a:defRPr/>
              </a:pPr>
              <a:t>8</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KÜKÜRT DİOKSİT</a:t>
            </a:r>
          </a:p>
          <a:p>
            <a:endParaRPr lang="tr-TR" dirty="0"/>
          </a:p>
        </p:txBody>
      </p:sp>
      <p:sp>
        <p:nvSpPr>
          <p:cNvPr id="4" name="3 Slayt Numarası Yer Tutucusu"/>
          <p:cNvSpPr>
            <a:spLocks noGrp="1"/>
          </p:cNvSpPr>
          <p:nvPr>
            <p:ph type="sldNum" sz="quarter" idx="10"/>
          </p:nvPr>
        </p:nvSpPr>
        <p:spPr/>
        <p:txBody>
          <a:bodyPr/>
          <a:lstStyle/>
          <a:p>
            <a:fld id="{178B5FF0-46BA-4138-B4BA-27123E8609B1}" type="slidenum">
              <a:rPr lang="tr-TR" smtClean="0"/>
              <a:pPr/>
              <a:t>20</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KÜKÜRT DİOKSİT</a:t>
            </a:r>
          </a:p>
          <a:p>
            <a:endParaRPr lang="tr-TR" dirty="0"/>
          </a:p>
        </p:txBody>
      </p:sp>
      <p:sp>
        <p:nvSpPr>
          <p:cNvPr id="4" name="3 Slayt Numarası Yer Tutucusu"/>
          <p:cNvSpPr>
            <a:spLocks noGrp="1"/>
          </p:cNvSpPr>
          <p:nvPr>
            <p:ph type="sldNum" sz="quarter" idx="10"/>
          </p:nvPr>
        </p:nvSpPr>
        <p:spPr/>
        <p:txBody>
          <a:bodyPr/>
          <a:lstStyle/>
          <a:p>
            <a:fld id="{178B5FF0-46BA-4138-B4BA-27123E8609B1}" type="slidenum">
              <a:rPr lang="tr-TR" smtClean="0"/>
              <a:pPr/>
              <a:t>21</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KÜKÜRT OKSİT</a:t>
            </a:r>
            <a:endParaRPr lang="tr-TR" dirty="0"/>
          </a:p>
        </p:txBody>
      </p:sp>
      <p:sp>
        <p:nvSpPr>
          <p:cNvPr id="4" name="3 Slayt Numarası Yer Tutucusu"/>
          <p:cNvSpPr>
            <a:spLocks noGrp="1"/>
          </p:cNvSpPr>
          <p:nvPr>
            <p:ph type="sldNum" sz="quarter" idx="10"/>
          </p:nvPr>
        </p:nvSpPr>
        <p:spPr/>
        <p:txBody>
          <a:bodyPr/>
          <a:lstStyle/>
          <a:p>
            <a:fld id="{178B5FF0-46BA-4138-B4BA-27123E8609B1}" type="slidenum">
              <a:rPr lang="tr-TR" smtClean="0"/>
              <a:pPr/>
              <a:t>22</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Sanayi Kaynaklı Hava Kirliliğinin Kontrolü Yönetmeliği (SKHKK)”</a:t>
            </a:r>
            <a:endParaRPr lang="tr-TR" dirty="0"/>
          </a:p>
        </p:txBody>
      </p:sp>
      <p:sp>
        <p:nvSpPr>
          <p:cNvPr id="4" name="3 Slayt Numarası Yer Tutucusu"/>
          <p:cNvSpPr>
            <a:spLocks noGrp="1"/>
          </p:cNvSpPr>
          <p:nvPr>
            <p:ph type="sldNum" sz="quarter" idx="10"/>
          </p:nvPr>
        </p:nvSpPr>
        <p:spPr/>
        <p:txBody>
          <a:bodyPr/>
          <a:lstStyle/>
          <a:p>
            <a:fld id="{178B5FF0-46BA-4138-B4BA-27123E8609B1}" type="slidenum">
              <a:rPr lang="tr-TR" smtClean="0"/>
              <a:pPr/>
              <a:t>30</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“Sanayi Kaynaklı Hava Kirliliğinin Kontrolü Yönetmeliği (SKHKK)”</a:t>
            </a:r>
            <a:endParaRPr lang="tr-TR" dirty="0"/>
          </a:p>
        </p:txBody>
      </p:sp>
      <p:sp>
        <p:nvSpPr>
          <p:cNvPr id="4" name="3 Slayt Numarası Yer Tutucusu"/>
          <p:cNvSpPr>
            <a:spLocks noGrp="1"/>
          </p:cNvSpPr>
          <p:nvPr>
            <p:ph type="sldNum" sz="quarter" idx="10"/>
          </p:nvPr>
        </p:nvSpPr>
        <p:spPr/>
        <p:txBody>
          <a:bodyPr/>
          <a:lstStyle/>
          <a:p>
            <a:fld id="{178B5FF0-46BA-4138-B4BA-27123E8609B1}" type="slidenum">
              <a:rPr lang="tr-TR" smtClean="0"/>
              <a:pPr/>
              <a:t>31</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TMMOB   ENERJİNİN EKOLOJİK MALİYETİ SUNUMUNDAN</a:t>
            </a:r>
            <a:endParaRPr lang="tr-TR" dirty="0"/>
          </a:p>
        </p:txBody>
      </p:sp>
      <p:sp>
        <p:nvSpPr>
          <p:cNvPr id="4" name="3 Slayt Numarası Yer Tutucusu"/>
          <p:cNvSpPr>
            <a:spLocks noGrp="1"/>
          </p:cNvSpPr>
          <p:nvPr>
            <p:ph type="sldNum" sz="quarter" idx="10"/>
          </p:nvPr>
        </p:nvSpPr>
        <p:spPr/>
        <p:txBody>
          <a:bodyPr/>
          <a:lstStyle/>
          <a:p>
            <a:fld id="{178B5FF0-46BA-4138-B4BA-27123E8609B1}" type="slidenum">
              <a:rPr lang="tr-TR" smtClean="0"/>
              <a:pPr/>
              <a:t>32</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“Sanayi Kaynaklı Hava Kirliliğinin Kontrolü Yönetmeliği (SKHKK)”</a:t>
            </a:r>
            <a:endParaRPr lang="tr-TR" dirty="0"/>
          </a:p>
        </p:txBody>
      </p:sp>
      <p:sp>
        <p:nvSpPr>
          <p:cNvPr id="4" name="3 Slayt Numarası Yer Tutucusu"/>
          <p:cNvSpPr>
            <a:spLocks noGrp="1"/>
          </p:cNvSpPr>
          <p:nvPr>
            <p:ph type="sldNum" sz="quarter" idx="10"/>
          </p:nvPr>
        </p:nvSpPr>
        <p:spPr/>
        <p:txBody>
          <a:bodyPr/>
          <a:lstStyle/>
          <a:p>
            <a:fld id="{178B5FF0-46BA-4138-B4BA-27123E8609B1}" type="slidenum">
              <a:rPr lang="tr-TR" smtClean="0"/>
              <a:pPr/>
              <a:t>33</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165175A6-909A-4681-8F80-96A80BACFBDE}" type="datetimeFigureOut">
              <a:rPr lang="tr-TR" smtClean="0"/>
              <a:pPr/>
              <a:t>17.10.2017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0919376-3793-4B61-9321-994B464B899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65175A6-909A-4681-8F80-96A80BACFBDE}" type="datetimeFigureOut">
              <a:rPr lang="tr-TR" smtClean="0"/>
              <a:pPr/>
              <a:t>17.10.2017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0919376-3793-4B61-9321-994B464B899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65175A6-909A-4681-8F80-96A80BACFBDE}" type="datetimeFigureOut">
              <a:rPr lang="tr-TR" smtClean="0"/>
              <a:pPr/>
              <a:t>17.10.2017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0919376-3793-4B61-9321-994B464B899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8" name="Resim 7"/>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10456" r="15259"/>
          <a:stretch/>
        </p:blipFill>
        <p:spPr>
          <a:xfrm>
            <a:off x="8362828" y="35626"/>
            <a:ext cx="757422" cy="764704"/>
          </a:xfrm>
          <a:prstGeom prst="rect">
            <a:avLst/>
          </a:prstGeom>
        </p:spPr>
      </p:pic>
      <p:sp>
        <p:nvSpPr>
          <p:cNvPr id="4" name="Veri Yer Tutucusu 3"/>
          <p:cNvSpPr>
            <a:spLocks noGrp="1"/>
          </p:cNvSpPr>
          <p:nvPr>
            <p:ph type="dt" sz="half" idx="10"/>
          </p:nvPr>
        </p:nvSpPr>
        <p:spPr>
          <a:xfrm>
            <a:off x="0" y="6525344"/>
            <a:ext cx="1008112" cy="332656"/>
          </a:xfrm>
        </p:spPr>
        <p:style>
          <a:lnRef idx="1">
            <a:schemeClr val="accent1"/>
          </a:lnRef>
          <a:fillRef idx="2">
            <a:schemeClr val="accent1"/>
          </a:fillRef>
          <a:effectRef idx="1">
            <a:schemeClr val="accent1"/>
          </a:effectRef>
          <a:fontRef idx="none"/>
        </p:style>
        <p:txBody>
          <a:bodyPr/>
          <a:lstStyle>
            <a:lvl1pPr>
              <a:defRPr sz="1100" b="1">
                <a:solidFill>
                  <a:schemeClr val="tx1"/>
                </a:solidFill>
              </a:defRPr>
            </a:lvl1pPr>
          </a:lstStyle>
          <a:p>
            <a:r>
              <a:rPr lang="tr-TR" smtClean="0"/>
              <a:t>25.3.2017</a:t>
            </a:r>
            <a:endParaRPr lang="tr-TR" dirty="0"/>
          </a:p>
        </p:txBody>
      </p:sp>
      <p:sp>
        <p:nvSpPr>
          <p:cNvPr id="6" name="Slayt Numarası Yer Tutucusu 5"/>
          <p:cNvSpPr>
            <a:spLocks noGrp="1"/>
          </p:cNvSpPr>
          <p:nvPr>
            <p:ph type="sldNum" sz="quarter" idx="12"/>
          </p:nvPr>
        </p:nvSpPr>
        <p:spPr>
          <a:xfrm>
            <a:off x="8677858" y="6453336"/>
            <a:ext cx="442392" cy="365125"/>
          </a:xfrm>
          <a:solidFill>
            <a:srgbClr val="990099"/>
          </a:solidFill>
        </p:spPr>
        <p:style>
          <a:lnRef idx="3">
            <a:schemeClr val="lt1"/>
          </a:lnRef>
          <a:fillRef idx="1">
            <a:schemeClr val="accent4"/>
          </a:fillRef>
          <a:effectRef idx="1">
            <a:schemeClr val="accent4"/>
          </a:effectRef>
          <a:fontRef idx="none"/>
        </p:style>
        <p:txBody>
          <a:bodyPr/>
          <a:lstStyle>
            <a:lvl1pPr>
              <a:defRPr sz="1100" b="1">
                <a:solidFill>
                  <a:schemeClr val="bg1"/>
                </a:solidFill>
              </a:defRPr>
            </a:lvl1pPr>
          </a:lstStyle>
          <a:p>
            <a:fld id="{2980368C-8C33-40A0-AE12-C79D8B8014BE}" type="slidenum">
              <a:rPr lang="tr-TR" smtClean="0"/>
              <a:pPr/>
              <a:t>‹#›</a:t>
            </a:fld>
            <a:endParaRPr lang="tr-TR" dirty="0"/>
          </a:p>
        </p:txBody>
      </p:sp>
    </p:spTree>
    <p:extLst>
      <p:ext uri="{BB962C8B-B14F-4D97-AF65-F5344CB8AC3E}">
        <p14:creationId xmlns="" xmlns:p14="http://schemas.microsoft.com/office/powerpoint/2010/main" val="796655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pic>
        <p:nvPicPr>
          <p:cNvPr id="8" name="Resim 7"/>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10456" r="15259"/>
          <a:stretch/>
        </p:blipFill>
        <p:spPr>
          <a:xfrm>
            <a:off x="8362828" y="35626"/>
            <a:ext cx="757422" cy="764704"/>
          </a:xfrm>
          <a:prstGeom prst="rect">
            <a:avLst/>
          </a:prstGeom>
        </p:spPr>
      </p:pic>
      <p:sp>
        <p:nvSpPr>
          <p:cNvPr id="4" name="Veri Yer Tutucusu 3"/>
          <p:cNvSpPr>
            <a:spLocks noGrp="1"/>
          </p:cNvSpPr>
          <p:nvPr>
            <p:ph type="dt" sz="half" idx="10"/>
          </p:nvPr>
        </p:nvSpPr>
        <p:spPr>
          <a:xfrm>
            <a:off x="0" y="6525344"/>
            <a:ext cx="1008112" cy="332656"/>
          </a:xfrm>
        </p:spPr>
        <p:style>
          <a:lnRef idx="1">
            <a:schemeClr val="accent1"/>
          </a:lnRef>
          <a:fillRef idx="2">
            <a:schemeClr val="accent1"/>
          </a:fillRef>
          <a:effectRef idx="1">
            <a:schemeClr val="accent1"/>
          </a:effectRef>
          <a:fontRef idx="none"/>
        </p:style>
        <p:txBody>
          <a:bodyPr/>
          <a:lstStyle>
            <a:lvl1pPr>
              <a:defRPr sz="1100" b="1">
                <a:solidFill>
                  <a:schemeClr val="tx1"/>
                </a:solidFill>
              </a:defRPr>
            </a:lvl1pPr>
          </a:lstStyle>
          <a:p>
            <a:r>
              <a:rPr lang="tr-TR" smtClean="0"/>
              <a:t>25.3.2017</a:t>
            </a:r>
            <a:endParaRPr lang="tr-TR" dirty="0"/>
          </a:p>
        </p:txBody>
      </p:sp>
      <p:sp>
        <p:nvSpPr>
          <p:cNvPr id="6" name="Slayt Numarası Yer Tutucusu 5"/>
          <p:cNvSpPr>
            <a:spLocks noGrp="1"/>
          </p:cNvSpPr>
          <p:nvPr>
            <p:ph type="sldNum" sz="quarter" idx="12"/>
          </p:nvPr>
        </p:nvSpPr>
        <p:spPr>
          <a:xfrm>
            <a:off x="8677858" y="6453336"/>
            <a:ext cx="442392" cy="365125"/>
          </a:xfrm>
          <a:solidFill>
            <a:srgbClr val="990099"/>
          </a:solidFill>
        </p:spPr>
        <p:style>
          <a:lnRef idx="3">
            <a:schemeClr val="lt1"/>
          </a:lnRef>
          <a:fillRef idx="1">
            <a:schemeClr val="accent4"/>
          </a:fillRef>
          <a:effectRef idx="1">
            <a:schemeClr val="accent4"/>
          </a:effectRef>
          <a:fontRef idx="none"/>
        </p:style>
        <p:txBody>
          <a:bodyPr/>
          <a:lstStyle>
            <a:lvl1pPr>
              <a:defRPr sz="1100" b="1">
                <a:solidFill>
                  <a:schemeClr val="bg1"/>
                </a:solidFill>
              </a:defRPr>
            </a:lvl1pPr>
          </a:lstStyle>
          <a:p>
            <a:fld id="{2980368C-8C33-40A0-AE12-C79D8B8014BE}" type="slidenum">
              <a:rPr lang="tr-TR" smtClean="0"/>
              <a:pPr/>
              <a:t>‹#›</a:t>
            </a:fld>
            <a:endParaRPr lang="tr-TR" dirty="0"/>
          </a:p>
        </p:txBody>
      </p:sp>
    </p:spTree>
    <p:extLst>
      <p:ext uri="{BB962C8B-B14F-4D97-AF65-F5344CB8AC3E}">
        <p14:creationId xmlns="" xmlns:p14="http://schemas.microsoft.com/office/powerpoint/2010/main" val="796655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5_Başlık Slaydı">
    <p:spTree>
      <p:nvGrpSpPr>
        <p:cNvPr id="1" name=""/>
        <p:cNvGrpSpPr/>
        <p:nvPr/>
      </p:nvGrpSpPr>
      <p:grpSpPr>
        <a:xfrm>
          <a:off x="0" y="0"/>
          <a:ext cx="0" cy="0"/>
          <a:chOff x="0" y="0"/>
          <a:chExt cx="0" cy="0"/>
        </a:xfrm>
      </p:grpSpPr>
      <p:pic>
        <p:nvPicPr>
          <p:cNvPr id="8" name="Resim 7"/>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10456" r="15259"/>
          <a:stretch/>
        </p:blipFill>
        <p:spPr>
          <a:xfrm>
            <a:off x="8362828" y="35626"/>
            <a:ext cx="757422" cy="764704"/>
          </a:xfrm>
          <a:prstGeom prst="rect">
            <a:avLst/>
          </a:prstGeom>
        </p:spPr>
      </p:pic>
      <p:sp>
        <p:nvSpPr>
          <p:cNvPr id="4" name="Veri Yer Tutucusu 3"/>
          <p:cNvSpPr>
            <a:spLocks noGrp="1"/>
          </p:cNvSpPr>
          <p:nvPr>
            <p:ph type="dt" sz="half" idx="10"/>
          </p:nvPr>
        </p:nvSpPr>
        <p:spPr>
          <a:xfrm>
            <a:off x="0" y="6525344"/>
            <a:ext cx="1008112" cy="332656"/>
          </a:xfrm>
        </p:spPr>
        <p:style>
          <a:lnRef idx="1">
            <a:schemeClr val="accent1"/>
          </a:lnRef>
          <a:fillRef idx="2">
            <a:schemeClr val="accent1"/>
          </a:fillRef>
          <a:effectRef idx="1">
            <a:schemeClr val="accent1"/>
          </a:effectRef>
          <a:fontRef idx="none"/>
        </p:style>
        <p:txBody>
          <a:bodyPr/>
          <a:lstStyle>
            <a:lvl1pPr>
              <a:defRPr sz="1100" b="1">
                <a:solidFill>
                  <a:schemeClr val="tx1"/>
                </a:solidFill>
              </a:defRPr>
            </a:lvl1pPr>
          </a:lstStyle>
          <a:p>
            <a:r>
              <a:rPr lang="tr-TR" smtClean="0"/>
              <a:t>25.03.2017</a:t>
            </a:r>
            <a:endParaRPr lang="tr-TR" dirty="0"/>
          </a:p>
        </p:txBody>
      </p:sp>
      <p:sp>
        <p:nvSpPr>
          <p:cNvPr id="6" name="Slayt Numarası Yer Tutucusu 5"/>
          <p:cNvSpPr>
            <a:spLocks noGrp="1"/>
          </p:cNvSpPr>
          <p:nvPr>
            <p:ph type="sldNum" sz="quarter" idx="12"/>
          </p:nvPr>
        </p:nvSpPr>
        <p:spPr>
          <a:xfrm>
            <a:off x="8677858" y="6453336"/>
            <a:ext cx="442392" cy="365125"/>
          </a:xfrm>
          <a:solidFill>
            <a:srgbClr val="990099"/>
          </a:solidFill>
        </p:spPr>
        <p:style>
          <a:lnRef idx="3">
            <a:schemeClr val="lt1"/>
          </a:lnRef>
          <a:fillRef idx="1">
            <a:schemeClr val="accent4"/>
          </a:fillRef>
          <a:effectRef idx="1">
            <a:schemeClr val="accent4"/>
          </a:effectRef>
          <a:fontRef idx="none"/>
        </p:style>
        <p:txBody>
          <a:bodyPr/>
          <a:lstStyle>
            <a:lvl1pPr>
              <a:defRPr sz="1100" b="1">
                <a:solidFill>
                  <a:schemeClr val="bg1"/>
                </a:solidFill>
              </a:defRPr>
            </a:lvl1pPr>
          </a:lstStyle>
          <a:p>
            <a:fld id="{2980368C-8C33-40A0-AE12-C79D8B8014BE}" type="slidenum">
              <a:rPr lang="tr-TR" smtClean="0"/>
              <a:pPr/>
              <a:t>‹#›</a:t>
            </a:fld>
            <a:endParaRPr lang="tr-TR" dirty="0"/>
          </a:p>
        </p:txBody>
      </p:sp>
    </p:spTree>
    <p:extLst>
      <p:ext uri="{BB962C8B-B14F-4D97-AF65-F5344CB8AC3E}">
        <p14:creationId xmlns="" xmlns:p14="http://schemas.microsoft.com/office/powerpoint/2010/main" val="796655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Başlık Slaydı">
    <p:spTree>
      <p:nvGrpSpPr>
        <p:cNvPr id="1" name=""/>
        <p:cNvGrpSpPr/>
        <p:nvPr/>
      </p:nvGrpSpPr>
      <p:grpSpPr>
        <a:xfrm>
          <a:off x="0" y="0"/>
          <a:ext cx="0" cy="0"/>
          <a:chOff x="0" y="0"/>
          <a:chExt cx="0" cy="0"/>
        </a:xfrm>
      </p:grpSpPr>
      <p:pic>
        <p:nvPicPr>
          <p:cNvPr id="8" name="Resim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10456" r="15259"/>
          <a:stretch/>
        </p:blipFill>
        <p:spPr>
          <a:xfrm>
            <a:off x="8362828" y="35626"/>
            <a:ext cx="757422" cy="764704"/>
          </a:xfrm>
          <a:prstGeom prst="rect">
            <a:avLst/>
          </a:prstGeom>
        </p:spPr>
      </p:pic>
      <p:sp>
        <p:nvSpPr>
          <p:cNvPr id="4" name="Veri Yer Tutucusu 3"/>
          <p:cNvSpPr>
            <a:spLocks noGrp="1"/>
          </p:cNvSpPr>
          <p:nvPr>
            <p:ph type="dt" sz="half" idx="10"/>
          </p:nvPr>
        </p:nvSpPr>
        <p:spPr>
          <a:xfrm>
            <a:off x="0" y="6525344"/>
            <a:ext cx="1008112" cy="332656"/>
          </a:xfrm>
        </p:spPr>
        <p:style>
          <a:lnRef idx="1">
            <a:schemeClr val="accent1"/>
          </a:lnRef>
          <a:fillRef idx="2">
            <a:schemeClr val="accent1"/>
          </a:fillRef>
          <a:effectRef idx="1">
            <a:schemeClr val="accent1"/>
          </a:effectRef>
          <a:fontRef idx="none"/>
        </p:style>
        <p:txBody>
          <a:bodyPr/>
          <a:lstStyle>
            <a:lvl1pPr>
              <a:defRPr sz="1100" b="1">
                <a:solidFill>
                  <a:schemeClr val="tx1"/>
                </a:solidFill>
              </a:defRPr>
            </a:lvl1pPr>
          </a:lstStyle>
          <a:p>
            <a:r>
              <a:rPr lang="tr-TR" smtClean="0"/>
              <a:t>25.3.2017</a:t>
            </a:r>
            <a:endParaRPr lang="tr-TR" dirty="0"/>
          </a:p>
        </p:txBody>
      </p:sp>
      <p:sp>
        <p:nvSpPr>
          <p:cNvPr id="6" name="Slayt Numarası Yer Tutucusu 5"/>
          <p:cNvSpPr>
            <a:spLocks noGrp="1"/>
          </p:cNvSpPr>
          <p:nvPr>
            <p:ph type="sldNum" sz="quarter" idx="12"/>
          </p:nvPr>
        </p:nvSpPr>
        <p:spPr>
          <a:xfrm>
            <a:off x="8677858" y="6453336"/>
            <a:ext cx="442392" cy="365125"/>
          </a:xfrm>
          <a:solidFill>
            <a:srgbClr val="990099"/>
          </a:solidFill>
        </p:spPr>
        <p:style>
          <a:lnRef idx="3">
            <a:schemeClr val="lt1"/>
          </a:lnRef>
          <a:fillRef idx="1">
            <a:schemeClr val="accent4"/>
          </a:fillRef>
          <a:effectRef idx="1">
            <a:schemeClr val="accent4"/>
          </a:effectRef>
          <a:fontRef idx="none"/>
        </p:style>
        <p:txBody>
          <a:bodyPr/>
          <a:lstStyle>
            <a:lvl1pPr>
              <a:defRPr sz="1100" b="1">
                <a:solidFill>
                  <a:schemeClr val="bg1"/>
                </a:solidFill>
              </a:defRPr>
            </a:lvl1pPr>
          </a:lstStyle>
          <a:p>
            <a:fld id="{2980368C-8C33-40A0-AE12-C79D8B8014BE}" type="slidenum">
              <a:rPr lang="tr-TR" smtClean="0"/>
              <a:pPr/>
              <a:t>‹#›</a:t>
            </a:fld>
            <a:endParaRPr lang="tr-TR" dirty="0"/>
          </a:p>
        </p:txBody>
      </p:sp>
    </p:spTree>
    <p:extLst>
      <p:ext uri="{BB962C8B-B14F-4D97-AF65-F5344CB8AC3E}">
        <p14:creationId xmlns:p14="http://schemas.microsoft.com/office/powerpoint/2010/main" xmlns="" val="796655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Başlık Slaydı">
    <p:spTree>
      <p:nvGrpSpPr>
        <p:cNvPr id="1" name=""/>
        <p:cNvGrpSpPr/>
        <p:nvPr/>
      </p:nvGrpSpPr>
      <p:grpSpPr>
        <a:xfrm>
          <a:off x="0" y="0"/>
          <a:ext cx="0" cy="0"/>
          <a:chOff x="0" y="0"/>
          <a:chExt cx="0" cy="0"/>
        </a:xfrm>
      </p:grpSpPr>
      <p:pic>
        <p:nvPicPr>
          <p:cNvPr id="8" name="Resim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10456" r="15259"/>
          <a:stretch/>
        </p:blipFill>
        <p:spPr>
          <a:xfrm>
            <a:off x="8362828" y="35626"/>
            <a:ext cx="757422" cy="764704"/>
          </a:xfrm>
          <a:prstGeom prst="rect">
            <a:avLst/>
          </a:prstGeom>
        </p:spPr>
      </p:pic>
      <p:sp>
        <p:nvSpPr>
          <p:cNvPr id="4" name="Veri Yer Tutucusu 3"/>
          <p:cNvSpPr>
            <a:spLocks noGrp="1"/>
          </p:cNvSpPr>
          <p:nvPr>
            <p:ph type="dt" sz="half" idx="10"/>
          </p:nvPr>
        </p:nvSpPr>
        <p:spPr>
          <a:xfrm>
            <a:off x="0" y="6525344"/>
            <a:ext cx="1008112" cy="332656"/>
          </a:xfrm>
        </p:spPr>
        <p:style>
          <a:lnRef idx="1">
            <a:schemeClr val="accent1"/>
          </a:lnRef>
          <a:fillRef idx="2">
            <a:schemeClr val="accent1"/>
          </a:fillRef>
          <a:effectRef idx="1">
            <a:schemeClr val="accent1"/>
          </a:effectRef>
          <a:fontRef idx="none"/>
        </p:style>
        <p:txBody>
          <a:bodyPr/>
          <a:lstStyle>
            <a:lvl1pPr>
              <a:defRPr sz="1100" b="1">
                <a:solidFill>
                  <a:schemeClr val="tx1"/>
                </a:solidFill>
              </a:defRPr>
            </a:lvl1pPr>
          </a:lstStyle>
          <a:p>
            <a:r>
              <a:rPr lang="tr-TR" smtClean="0"/>
              <a:t>25.3.2017</a:t>
            </a:r>
            <a:endParaRPr lang="tr-TR" dirty="0"/>
          </a:p>
        </p:txBody>
      </p:sp>
      <p:sp>
        <p:nvSpPr>
          <p:cNvPr id="6" name="Slayt Numarası Yer Tutucusu 5"/>
          <p:cNvSpPr>
            <a:spLocks noGrp="1"/>
          </p:cNvSpPr>
          <p:nvPr>
            <p:ph type="sldNum" sz="quarter" idx="12"/>
          </p:nvPr>
        </p:nvSpPr>
        <p:spPr>
          <a:xfrm>
            <a:off x="8677858" y="6453336"/>
            <a:ext cx="442392" cy="365125"/>
          </a:xfrm>
          <a:solidFill>
            <a:srgbClr val="990099"/>
          </a:solidFill>
        </p:spPr>
        <p:style>
          <a:lnRef idx="3">
            <a:schemeClr val="lt1"/>
          </a:lnRef>
          <a:fillRef idx="1">
            <a:schemeClr val="accent4"/>
          </a:fillRef>
          <a:effectRef idx="1">
            <a:schemeClr val="accent4"/>
          </a:effectRef>
          <a:fontRef idx="none"/>
        </p:style>
        <p:txBody>
          <a:bodyPr/>
          <a:lstStyle>
            <a:lvl1pPr>
              <a:defRPr sz="1100" b="1">
                <a:solidFill>
                  <a:schemeClr val="bg1"/>
                </a:solidFill>
              </a:defRPr>
            </a:lvl1pPr>
          </a:lstStyle>
          <a:p>
            <a:fld id="{2980368C-8C33-40A0-AE12-C79D8B8014BE}" type="slidenum">
              <a:rPr lang="tr-TR" smtClean="0"/>
              <a:pPr/>
              <a:t>‹#›</a:t>
            </a:fld>
            <a:endParaRPr lang="tr-TR" dirty="0"/>
          </a:p>
        </p:txBody>
      </p:sp>
    </p:spTree>
    <p:extLst>
      <p:ext uri="{BB962C8B-B14F-4D97-AF65-F5344CB8AC3E}">
        <p14:creationId xmlns:p14="http://schemas.microsoft.com/office/powerpoint/2010/main" xmlns="" val="796655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65175A6-909A-4681-8F80-96A80BACFBDE}" type="datetimeFigureOut">
              <a:rPr lang="tr-TR" smtClean="0"/>
              <a:pPr/>
              <a:t>17.10.2017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0919376-3793-4B61-9321-994B464B899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165175A6-909A-4681-8F80-96A80BACFBDE}" type="datetimeFigureOut">
              <a:rPr lang="tr-TR" smtClean="0"/>
              <a:pPr/>
              <a:t>17.10.2017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0919376-3793-4B61-9321-994B464B899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65175A6-909A-4681-8F80-96A80BACFBDE}" type="datetimeFigureOut">
              <a:rPr lang="tr-TR" smtClean="0"/>
              <a:pPr/>
              <a:t>17.10.2017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0919376-3793-4B61-9321-994B464B899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165175A6-909A-4681-8F80-96A80BACFBDE}" type="datetimeFigureOut">
              <a:rPr lang="tr-TR" smtClean="0"/>
              <a:pPr/>
              <a:t>17.10.2017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0919376-3793-4B61-9321-994B464B899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165175A6-909A-4681-8F80-96A80BACFBDE}" type="datetimeFigureOut">
              <a:rPr lang="tr-TR" smtClean="0"/>
              <a:pPr/>
              <a:t>17.10.2017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70919376-3793-4B61-9321-994B464B899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65175A6-909A-4681-8F80-96A80BACFBDE}" type="datetimeFigureOut">
              <a:rPr lang="tr-TR" smtClean="0"/>
              <a:pPr/>
              <a:t>17.10.2017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0919376-3793-4B61-9321-994B464B899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65175A6-909A-4681-8F80-96A80BACFBDE}" type="datetimeFigureOut">
              <a:rPr lang="tr-TR" smtClean="0"/>
              <a:pPr/>
              <a:t>17.10.2017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0919376-3793-4B61-9321-994B464B899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65175A6-909A-4681-8F80-96A80BACFBDE}" type="datetimeFigureOut">
              <a:rPr lang="tr-TR" smtClean="0"/>
              <a:pPr/>
              <a:t>17.10.2017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0919376-3793-4B61-9321-994B464B899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5175A6-909A-4681-8F80-96A80BACFBDE}" type="datetimeFigureOut">
              <a:rPr lang="tr-TR" smtClean="0"/>
              <a:pPr/>
              <a:t>17.10.2017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19376-3793-4B61-9321-994B464B899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4" r:id="rId14"/>
    <p:sldLayoutId id="2147483665" r:id="rId15"/>
    <p:sldLayoutId id="2147483666"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karadenizisyandadir.net/zonguldakta-planlanan-5inci-termik-santralin-ced-sureci-durduruldu/"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785786" y="1000108"/>
            <a:ext cx="7715304" cy="5143536"/>
          </a:xfrm>
        </p:spPr>
        <p:txBody>
          <a:bodyPr>
            <a:normAutofit/>
          </a:bodyPr>
          <a:lstStyle/>
          <a:p>
            <a:pPr algn="just"/>
            <a:endParaRPr lang="tr-TR" dirty="0" smtClean="0">
              <a:solidFill>
                <a:schemeClr val="tx1">
                  <a:lumMod val="65000"/>
                  <a:lumOff val="35000"/>
                </a:schemeClr>
              </a:solidFill>
            </a:endParaRPr>
          </a:p>
          <a:p>
            <a:pPr algn="just"/>
            <a:r>
              <a:rPr lang="tr-TR" dirty="0" smtClean="0">
                <a:solidFill>
                  <a:schemeClr val="tx1">
                    <a:lumMod val="65000"/>
                    <a:lumOff val="35000"/>
                  </a:schemeClr>
                </a:solidFill>
              </a:rPr>
              <a:t>	</a:t>
            </a:r>
          </a:p>
          <a:p>
            <a:r>
              <a:rPr lang="tr-TR" sz="3800" b="1" dirty="0" smtClean="0">
                <a:solidFill>
                  <a:srgbClr val="FF0000"/>
                </a:solidFill>
                <a:latin typeface="Times New Roman" pitchFamily="18" charset="0"/>
                <a:cs typeface="Times New Roman" pitchFamily="18" charset="0"/>
              </a:rPr>
              <a:t>TERMİK SANTRALLAR </a:t>
            </a:r>
          </a:p>
          <a:p>
            <a:r>
              <a:rPr lang="tr-TR" sz="3800" b="1" dirty="0" smtClean="0">
                <a:solidFill>
                  <a:srgbClr val="FF0000"/>
                </a:solidFill>
                <a:latin typeface="Times New Roman" pitchFamily="18" charset="0"/>
                <a:cs typeface="Times New Roman" pitchFamily="18" charset="0"/>
              </a:rPr>
              <a:t> ve </a:t>
            </a:r>
          </a:p>
          <a:p>
            <a:r>
              <a:rPr lang="tr-TR" sz="3800" b="1" dirty="0" smtClean="0">
                <a:solidFill>
                  <a:srgbClr val="FF0000"/>
                </a:solidFill>
                <a:latin typeface="Times New Roman" pitchFamily="18" charset="0"/>
                <a:cs typeface="Times New Roman" pitchFamily="18" charset="0"/>
              </a:rPr>
              <a:t>ÇEVRESEL ETKİLERİ </a:t>
            </a:r>
            <a:endParaRPr lang="tr-TR" sz="3800" b="1" dirty="0" smtClean="0">
              <a:solidFill>
                <a:srgbClr val="FF0000"/>
              </a:solidFill>
              <a:latin typeface="Times New Roman" pitchFamily="18" charset="0"/>
              <a:cs typeface="Times New Roman" pitchFamily="18" charset="0"/>
            </a:endParaRPr>
          </a:p>
        </p:txBody>
      </p:sp>
      <p:pic>
        <p:nvPicPr>
          <p:cNvPr id="6" name="Picture 2" descr="C:\Users\User\Desktop\3598_11_01_44.jpg"/>
          <p:cNvPicPr>
            <a:picLocks noChangeAspect="1" noChangeArrowheads="1"/>
          </p:cNvPicPr>
          <p:nvPr/>
        </p:nvPicPr>
        <p:blipFill>
          <a:blip r:embed="rId3" cstate="print"/>
          <a:srcRect/>
          <a:stretch>
            <a:fillRect/>
          </a:stretch>
        </p:blipFill>
        <p:spPr bwMode="auto">
          <a:xfrm>
            <a:off x="8142060" y="0"/>
            <a:ext cx="1001940" cy="1000108"/>
          </a:xfrm>
          <a:prstGeom prst="rect">
            <a:avLst/>
          </a:prstGeom>
          <a:noFill/>
          <a:ln w="9525">
            <a:noFill/>
            <a:miter lim="800000"/>
            <a:headEnd/>
            <a:tailEnd/>
          </a:ln>
        </p:spPr>
      </p:pic>
      <p:sp>
        <p:nvSpPr>
          <p:cNvPr id="4" name="3 Dikdörtgen"/>
          <p:cNvSpPr/>
          <p:nvPr/>
        </p:nvSpPr>
        <p:spPr>
          <a:xfrm>
            <a:off x="2357422" y="214290"/>
            <a:ext cx="4572000" cy="769441"/>
          </a:xfrm>
          <a:prstGeom prst="rect">
            <a:avLst/>
          </a:prstGeom>
        </p:spPr>
        <p:txBody>
          <a:bodyPr>
            <a:spAutoFit/>
          </a:bodyPr>
          <a:lstStyle/>
          <a:p>
            <a:pPr algn="ctr"/>
            <a:r>
              <a:rPr lang="tr-TR" sz="2200" b="1" dirty="0" smtClean="0">
                <a:solidFill>
                  <a:srgbClr val="081B6E"/>
                </a:solidFill>
              </a:rPr>
              <a:t>TMMOB</a:t>
            </a:r>
            <a:br>
              <a:rPr lang="tr-TR" sz="2200" b="1" dirty="0" smtClean="0">
                <a:solidFill>
                  <a:srgbClr val="081B6E"/>
                </a:solidFill>
              </a:rPr>
            </a:br>
            <a:r>
              <a:rPr lang="tr-TR" sz="2200" b="1" dirty="0" smtClean="0">
                <a:solidFill>
                  <a:srgbClr val="081B6E"/>
                </a:solidFill>
              </a:rPr>
              <a:t>MAKİNA MÜHENDİSLERİ ODASI</a:t>
            </a:r>
            <a:endParaRPr lang="tr-TR" sz="2200" b="1" dirty="0">
              <a:solidFill>
                <a:srgbClr val="081B6E"/>
              </a:solidFill>
            </a:endParaRPr>
          </a:p>
        </p:txBody>
      </p:sp>
      <p:sp>
        <p:nvSpPr>
          <p:cNvPr id="5" name="4 Dikdörtgen"/>
          <p:cNvSpPr/>
          <p:nvPr/>
        </p:nvSpPr>
        <p:spPr>
          <a:xfrm>
            <a:off x="357158" y="5786454"/>
            <a:ext cx="8572560" cy="677108"/>
          </a:xfrm>
          <a:prstGeom prst="rect">
            <a:avLst/>
          </a:prstGeom>
        </p:spPr>
        <p:txBody>
          <a:bodyPr wrap="square">
            <a:spAutoFit/>
          </a:bodyPr>
          <a:lstStyle/>
          <a:p>
            <a:pPr algn="ctr" fontAlgn="auto">
              <a:spcAft>
                <a:spcPts val="0"/>
              </a:spcAft>
              <a:defRPr/>
            </a:pPr>
            <a:r>
              <a:rPr lang="tr-TR" sz="2000" b="1" dirty="0" smtClean="0">
                <a:solidFill>
                  <a:srgbClr val="081B6E"/>
                </a:solidFill>
                <a:latin typeface="Calibri" pitchFamily="34" charset="0"/>
              </a:rPr>
              <a:t>ŞAYENDE  YILMAZ</a:t>
            </a:r>
          </a:p>
          <a:p>
            <a:pPr algn="ctr">
              <a:defRPr/>
            </a:pPr>
            <a:r>
              <a:rPr lang="tr-TR" b="1" dirty="0" smtClean="0">
                <a:solidFill>
                  <a:srgbClr val="081B6E"/>
                </a:solidFill>
                <a:latin typeface="Calibri" pitchFamily="34" charset="0"/>
              </a:rPr>
              <a:t>TMMOB MAKİNA MÜHENDİSLERİ ODASI YÖN.KUR. VE ENERJİ ÇALIŞMA GRUBU ÜYESİ</a:t>
            </a:r>
          </a:p>
        </p:txBody>
      </p:sp>
      <p:pic>
        <p:nvPicPr>
          <p:cNvPr id="7" name="Picture 2" descr="C:\Users\User\Desktop\3598_11_01_44.jpg"/>
          <p:cNvPicPr>
            <a:picLocks noChangeAspect="1" noChangeArrowheads="1"/>
          </p:cNvPicPr>
          <p:nvPr/>
        </p:nvPicPr>
        <p:blipFill>
          <a:blip r:embed="rId3" cstate="print"/>
          <a:srcRect/>
          <a:stretch>
            <a:fillRect/>
          </a:stretch>
        </p:blipFill>
        <p:spPr bwMode="auto">
          <a:xfrm>
            <a:off x="0" y="0"/>
            <a:ext cx="1001940" cy="10001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54032"/>
          </a:xfrm>
        </p:spPr>
        <p:txBody>
          <a:bodyPr/>
          <a:lstStyle/>
          <a:p>
            <a:r>
              <a:rPr lang="tr-TR" sz="2800" b="1" dirty="0" smtClean="0">
                <a:solidFill>
                  <a:schemeClr val="bg2">
                    <a:lumMod val="25000"/>
                  </a:schemeClr>
                </a:solidFill>
              </a:rPr>
              <a:t>KÖMÜRÜN SERA GAZI ETKİSİ</a:t>
            </a:r>
            <a:endParaRPr lang="tr-TR" sz="2800" b="1" dirty="0">
              <a:solidFill>
                <a:schemeClr val="bg2">
                  <a:lumMod val="25000"/>
                </a:schemeClr>
              </a:solidFill>
            </a:endParaRPr>
          </a:p>
        </p:txBody>
      </p:sp>
      <p:sp>
        <p:nvSpPr>
          <p:cNvPr id="3" name="2 İçerik Yer Tutucusu"/>
          <p:cNvSpPr>
            <a:spLocks noGrp="1"/>
          </p:cNvSpPr>
          <p:nvPr>
            <p:ph idx="1"/>
          </p:nvPr>
        </p:nvSpPr>
        <p:spPr>
          <a:xfrm>
            <a:off x="457200" y="1000108"/>
            <a:ext cx="8229600" cy="5286412"/>
          </a:xfr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ormAutofit/>
          </a:bodyPr>
          <a:lstStyle/>
          <a:p>
            <a:pPr algn="just"/>
            <a:endParaRPr lang="tr-TR" sz="800" dirty="0" smtClean="0"/>
          </a:p>
          <a:p>
            <a:pPr algn="just"/>
            <a:r>
              <a:rPr lang="tr-TR" sz="2200" dirty="0" smtClean="0"/>
              <a:t>Fosil yakıtların çevre ve insan sağlığı üzerine olan etkileri, içeriğinde bulunan veya yanma sonucu oluşan maddelerin, su, hava ve toprak gibi çeşitli alıcı ortamlara karışmasından kaynaklanmaktadır. </a:t>
            </a:r>
          </a:p>
          <a:p>
            <a:pPr>
              <a:buNone/>
            </a:pPr>
            <a:endParaRPr lang="tr-TR" sz="2400" dirty="0" smtClean="0"/>
          </a:p>
          <a:p>
            <a:pPr>
              <a:buNone/>
            </a:pPr>
            <a:r>
              <a:rPr lang="tr-TR" sz="2400" dirty="0" smtClean="0"/>
              <a:t>c</a:t>
            </a:r>
          </a:p>
          <a:p>
            <a:pPr>
              <a:buNone/>
            </a:pPr>
            <a:r>
              <a:rPr lang="tr-TR" sz="2400" dirty="0" smtClean="0"/>
              <a:t> bölgeye ve yatağa bağlı</a:t>
            </a:r>
          </a:p>
          <a:p>
            <a:pPr>
              <a:buNone/>
            </a:pPr>
            <a:r>
              <a:rPr lang="tr-TR" sz="2400" dirty="0" smtClean="0"/>
              <a:t> olarak kurşun, cıva, nikel, </a:t>
            </a:r>
          </a:p>
          <a:p>
            <a:pPr>
              <a:buNone/>
            </a:pPr>
            <a:r>
              <a:rPr lang="tr-TR" sz="2400" dirty="0" smtClean="0"/>
              <a:t>kalay, kadmiyum, ve arsenik</a:t>
            </a:r>
          </a:p>
          <a:p>
            <a:pPr>
              <a:buNone/>
            </a:pPr>
            <a:endParaRPr lang="tr-TR" sz="2400" dirty="0" smtClean="0"/>
          </a:p>
          <a:p>
            <a:pPr algn="just"/>
            <a:endParaRPr lang="tr-TR" sz="2000" dirty="0" smtClean="0"/>
          </a:p>
        </p:txBody>
      </p:sp>
      <p:pic>
        <p:nvPicPr>
          <p:cNvPr id="5" name="Picture 2" descr="C:\Users\User\Desktop\3598_11_01_44.jpg"/>
          <p:cNvPicPr>
            <a:picLocks noChangeAspect="1" noChangeArrowheads="1"/>
          </p:cNvPicPr>
          <p:nvPr/>
        </p:nvPicPr>
        <p:blipFill>
          <a:blip r:embed="rId2" cstate="print"/>
          <a:srcRect/>
          <a:stretch>
            <a:fillRect/>
          </a:stretch>
        </p:blipFill>
        <p:spPr bwMode="auto">
          <a:xfrm>
            <a:off x="7990954" y="0"/>
            <a:ext cx="1153046" cy="1150938"/>
          </a:xfrm>
          <a:prstGeom prst="rect">
            <a:avLst/>
          </a:prstGeom>
          <a:noFill/>
          <a:ln w="9525">
            <a:noFill/>
            <a:miter lim="800000"/>
            <a:headEnd/>
            <a:tailEnd/>
          </a:ln>
        </p:spPr>
      </p:pic>
      <p:sp>
        <p:nvSpPr>
          <p:cNvPr id="6" name="1 Başlık"/>
          <p:cNvSpPr txBox="1">
            <a:spLocks/>
          </p:cNvSpPr>
          <p:nvPr/>
        </p:nvSpPr>
        <p:spPr>
          <a:xfrm>
            <a:off x="0" y="0"/>
            <a:ext cx="7929586" cy="928670"/>
          </a:xfrm>
          <a:prstGeom prst="rect">
            <a:avLst/>
          </a:prstGeom>
          <a:solidFill>
            <a:srgbClr val="FFFF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600" b="1" i="0" u="none" strike="noStrike" kern="1200" cap="none" spc="0" normalizeH="0" baseline="0" noProof="0" dirty="0" smtClean="0">
                <a:ln>
                  <a:noFill/>
                </a:ln>
                <a:solidFill>
                  <a:srgbClr val="002060"/>
                </a:solidFill>
                <a:effectLst/>
                <a:uLnTx/>
                <a:uFillTx/>
                <a:latin typeface="+mj-lt"/>
                <a:ea typeface="+mj-ea"/>
                <a:cs typeface="+mj-cs"/>
              </a:rPr>
              <a:t>      </a:t>
            </a:r>
            <a:r>
              <a:rPr kumimoji="0" lang="tr-TR" sz="2600" b="1" i="0" u="none" strike="noStrike" kern="1200" cap="none" spc="0" normalizeH="0" baseline="0" noProof="0" dirty="0" smtClean="0">
                <a:ln>
                  <a:noFill/>
                </a:ln>
                <a:solidFill>
                  <a:schemeClr val="accent1">
                    <a:lumMod val="75000"/>
                  </a:schemeClr>
                </a:solidFill>
                <a:effectLst/>
                <a:uLnTx/>
                <a:uFillTx/>
                <a:latin typeface="+mj-lt"/>
                <a:ea typeface="+mj-ea"/>
                <a:cs typeface="+mj-cs"/>
              </a:rPr>
              <a:t>Dünyada ve Türkiye’de  Fosil Yakıtların Egemenliği</a:t>
            </a:r>
            <a:br>
              <a:rPr kumimoji="0" lang="tr-TR" sz="2600" b="1" i="0" u="none" strike="noStrike" kern="1200" cap="none" spc="0" normalizeH="0" baseline="0" noProof="0" dirty="0" smtClean="0">
                <a:ln>
                  <a:noFill/>
                </a:ln>
                <a:solidFill>
                  <a:schemeClr val="accent1">
                    <a:lumMod val="75000"/>
                  </a:schemeClr>
                </a:solidFill>
                <a:effectLst/>
                <a:uLnTx/>
                <a:uFillTx/>
                <a:latin typeface="+mj-lt"/>
                <a:ea typeface="+mj-ea"/>
                <a:cs typeface="+mj-cs"/>
              </a:rPr>
            </a:br>
            <a:r>
              <a:rPr kumimoji="0" lang="tr-TR" sz="2600" b="1" i="0" u="none" strike="noStrike" kern="1200" cap="none" spc="0" normalizeH="0" baseline="0" noProof="0" dirty="0" smtClean="0">
                <a:ln>
                  <a:noFill/>
                </a:ln>
                <a:solidFill>
                  <a:schemeClr val="accent1">
                    <a:lumMod val="75000"/>
                  </a:schemeClr>
                </a:solidFill>
                <a:effectLst/>
                <a:uLnTx/>
                <a:uFillTx/>
                <a:latin typeface="+mj-lt"/>
                <a:ea typeface="+mj-ea"/>
                <a:cs typeface="+mj-cs"/>
              </a:rPr>
              <a:t>        ve İklim Değişikliğinin Yıkıcı Sonuçları</a:t>
            </a:r>
            <a:endParaRPr kumimoji="0" lang="tr-TR" sz="26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pic>
        <p:nvPicPr>
          <p:cNvPr id="7" name="Picture 2" descr="C:\Users\sayende.yilmaz\Desktop\Karbon dongusu.jpg"/>
          <p:cNvPicPr>
            <a:picLocks noChangeAspect="1" noChangeArrowheads="1"/>
          </p:cNvPicPr>
          <p:nvPr/>
        </p:nvPicPr>
        <p:blipFill>
          <a:blip r:embed="rId3" cstate="print"/>
          <a:srcRect/>
          <a:stretch>
            <a:fillRect/>
          </a:stretch>
        </p:blipFill>
        <p:spPr bwMode="auto">
          <a:xfrm>
            <a:off x="428596" y="2928045"/>
            <a:ext cx="4429156" cy="3429913"/>
          </a:xfrm>
          <a:prstGeom prst="rect">
            <a:avLst/>
          </a:prstGeom>
          <a:noFill/>
        </p:spPr>
      </p:pic>
      <p:sp>
        <p:nvSpPr>
          <p:cNvPr id="8" name="7 Dikdörtgen"/>
          <p:cNvSpPr/>
          <p:nvPr/>
        </p:nvSpPr>
        <p:spPr>
          <a:xfrm>
            <a:off x="4929190" y="2357430"/>
            <a:ext cx="3714776" cy="3477875"/>
          </a:xfrm>
          <a:prstGeom prst="rect">
            <a:avLst/>
          </a:prstGeom>
        </p:spPr>
        <p:txBody>
          <a:bodyPr wrap="square">
            <a:spAutoFit/>
          </a:bodyPr>
          <a:lstStyle/>
          <a:p>
            <a:pPr algn="just"/>
            <a:endParaRPr lang="tr-TR" sz="2200" dirty="0" smtClean="0"/>
          </a:p>
          <a:p>
            <a:pPr algn="just"/>
            <a:r>
              <a:rPr lang="tr-TR" sz="2200" dirty="0" smtClean="0"/>
              <a:t>Özellikle kömür, büyük oranda organik maddeden oluşmakla birlikte coğrafi bölgeye ve yatağa bağlı olarak kurşun, cıva, nikel, kalay, kadmiyum, arsenik gibi çeşitli ağır metaller ile radyoaktif element olarak  uranyum, toryum  gibi </a:t>
            </a:r>
          </a:p>
          <a:p>
            <a:pPr algn="just">
              <a:buNone/>
            </a:pPr>
            <a:r>
              <a:rPr lang="tr-TR" sz="2200" dirty="0" smtClean="0"/>
              <a:t>elementler  içerebilmektedir.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54032"/>
          </a:xfrm>
        </p:spPr>
        <p:txBody>
          <a:bodyPr/>
          <a:lstStyle/>
          <a:p>
            <a:r>
              <a:rPr lang="tr-TR" sz="2800" b="1" dirty="0" smtClean="0">
                <a:solidFill>
                  <a:schemeClr val="bg2">
                    <a:lumMod val="25000"/>
                  </a:schemeClr>
                </a:solidFill>
              </a:rPr>
              <a:t>KÖMÜRÜN SERA GAZI ETKİSİ</a:t>
            </a:r>
            <a:endParaRPr lang="tr-TR" sz="2800" b="1" dirty="0">
              <a:solidFill>
                <a:schemeClr val="bg2">
                  <a:lumMod val="25000"/>
                </a:schemeClr>
              </a:solidFill>
            </a:endParaRPr>
          </a:p>
        </p:txBody>
      </p:sp>
      <p:sp>
        <p:nvSpPr>
          <p:cNvPr id="3" name="2 İçerik Yer Tutucusu"/>
          <p:cNvSpPr>
            <a:spLocks noGrp="1"/>
          </p:cNvSpPr>
          <p:nvPr>
            <p:ph idx="1"/>
          </p:nvPr>
        </p:nvSpPr>
        <p:spPr>
          <a:xfrm>
            <a:off x="357158" y="1000108"/>
            <a:ext cx="8329642" cy="5286412"/>
          </a:xfr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ormAutofit/>
          </a:bodyPr>
          <a:lstStyle/>
          <a:p>
            <a:pPr algn="just"/>
            <a:endParaRPr lang="tr-TR" sz="2600" dirty="0" smtClean="0"/>
          </a:p>
          <a:p>
            <a:pPr algn="just"/>
            <a:endParaRPr lang="tr-TR" sz="2200" dirty="0" smtClean="0"/>
          </a:p>
          <a:p>
            <a:pPr algn="just"/>
            <a:endParaRPr lang="tr-TR" sz="2200" dirty="0" smtClean="0"/>
          </a:p>
          <a:p>
            <a:pPr algn="just"/>
            <a:endParaRPr lang="tr-TR" sz="2200" dirty="0" smtClean="0"/>
          </a:p>
          <a:p>
            <a:pPr algn="just"/>
            <a:endParaRPr lang="tr-TR" sz="2200" dirty="0" smtClean="0"/>
          </a:p>
          <a:p>
            <a:pPr algn="just"/>
            <a:endParaRPr lang="tr-TR" sz="2200" dirty="0" smtClean="0"/>
          </a:p>
          <a:p>
            <a:pPr algn="just"/>
            <a:endParaRPr lang="tr-TR" sz="2200" dirty="0" smtClean="0"/>
          </a:p>
          <a:p>
            <a:pPr lvl="1" algn="just"/>
            <a:endParaRPr lang="tr-TR" sz="1800" dirty="0" smtClean="0"/>
          </a:p>
        </p:txBody>
      </p:sp>
      <p:pic>
        <p:nvPicPr>
          <p:cNvPr id="5" name="Picture 2" descr="C:\Users\User\Desktop\3598_11_01_44.jpg"/>
          <p:cNvPicPr>
            <a:picLocks noChangeAspect="1" noChangeArrowheads="1"/>
          </p:cNvPicPr>
          <p:nvPr/>
        </p:nvPicPr>
        <p:blipFill>
          <a:blip r:embed="rId2" cstate="print"/>
          <a:srcRect/>
          <a:stretch>
            <a:fillRect/>
          </a:stretch>
        </p:blipFill>
        <p:spPr bwMode="auto">
          <a:xfrm>
            <a:off x="7990954" y="0"/>
            <a:ext cx="1153046" cy="1150938"/>
          </a:xfrm>
          <a:prstGeom prst="rect">
            <a:avLst/>
          </a:prstGeom>
          <a:noFill/>
          <a:ln w="9525">
            <a:noFill/>
            <a:miter lim="800000"/>
            <a:headEnd/>
            <a:tailEnd/>
          </a:ln>
        </p:spPr>
      </p:pic>
      <p:sp>
        <p:nvSpPr>
          <p:cNvPr id="6" name="1 Başlık"/>
          <p:cNvSpPr txBox="1">
            <a:spLocks/>
          </p:cNvSpPr>
          <p:nvPr/>
        </p:nvSpPr>
        <p:spPr>
          <a:xfrm>
            <a:off x="0" y="0"/>
            <a:ext cx="7929586" cy="928670"/>
          </a:xfrm>
          <a:prstGeom prst="rect">
            <a:avLst/>
          </a:prstGeom>
          <a:solidFill>
            <a:srgbClr val="FFFF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600" b="1" i="0" u="none" strike="noStrike" kern="1200" cap="none" spc="0" normalizeH="0" baseline="0" noProof="0" dirty="0" smtClean="0">
                <a:ln>
                  <a:noFill/>
                </a:ln>
                <a:solidFill>
                  <a:srgbClr val="002060"/>
                </a:solidFill>
                <a:effectLst/>
                <a:uLnTx/>
                <a:uFillTx/>
                <a:latin typeface="+mj-lt"/>
                <a:ea typeface="+mj-ea"/>
                <a:cs typeface="+mj-cs"/>
              </a:rPr>
              <a:t>      </a:t>
            </a:r>
            <a:r>
              <a:rPr kumimoji="0" lang="tr-TR" sz="2600" b="1" i="0" u="none" strike="noStrike" kern="1200" cap="none" spc="0" normalizeH="0" baseline="0" noProof="0" dirty="0" smtClean="0">
                <a:ln>
                  <a:noFill/>
                </a:ln>
                <a:solidFill>
                  <a:schemeClr val="accent1">
                    <a:lumMod val="75000"/>
                  </a:schemeClr>
                </a:solidFill>
                <a:effectLst/>
                <a:uLnTx/>
                <a:uFillTx/>
                <a:latin typeface="+mj-lt"/>
                <a:ea typeface="+mj-ea"/>
                <a:cs typeface="+mj-cs"/>
              </a:rPr>
              <a:t>Dünyada ve Türkiye’de  Fosil Yakıtların Egemenliği</a:t>
            </a:r>
            <a:br>
              <a:rPr kumimoji="0" lang="tr-TR" sz="2600" b="1" i="0" u="none" strike="noStrike" kern="1200" cap="none" spc="0" normalizeH="0" baseline="0" noProof="0" dirty="0" smtClean="0">
                <a:ln>
                  <a:noFill/>
                </a:ln>
                <a:solidFill>
                  <a:schemeClr val="accent1">
                    <a:lumMod val="75000"/>
                  </a:schemeClr>
                </a:solidFill>
                <a:effectLst/>
                <a:uLnTx/>
                <a:uFillTx/>
                <a:latin typeface="+mj-lt"/>
                <a:ea typeface="+mj-ea"/>
                <a:cs typeface="+mj-cs"/>
              </a:rPr>
            </a:br>
            <a:r>
              <a:rPr kumimoji="0" lang="tr-TR" sz="2600" b="1" i="0" u="none" strike="noStrike" kern="1200" cap="none" spc="0" normalizeH="0" baseline="0" noProof="0" dirty="0" smtClean="0">
                <a:ln>
                  <a:noFill/>
                </a:ln>
                <a:solidFill>
                  <a:schemeClr val="accent1">
                    <a:lumMod val="75000"/>
                  </a:schemeClr>
                </a:solidFill>
                <a:effectLst/>
                <a:uLnTx/>
                <a:uFillTx/>
                <a:latin typeface="+mj-lt"/>
                <a:ea typeface="+mj-ea"/>
                <a:cs typeface="+mj-cs"/>
              </a:rPr>
              <a:t>        ve İklim Değişikliğinin Yıkıcı Sonuçları</a:t>
            </a:r>
            <a:endParaRPr kumimoji="0" lang="tr-TR" sz="26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pic>
        <p:nvPicPr>
          <p:cNvPr id="7" name="Picture 2"/>
          <p:cNvPicPr>
            <a:picLocks noChangeAspect="1" noChangeArrowheads="1"/>
          </p:cNvPicPr>
          <p:nvPr/>
        </p:nvPicPr>
        <p:blipFill>
          <a:blip r:embed="rId3"/>
          <a:srcRect/>
          <a:stretch>
            <a:fillRect/>
          </a:stretch>
        </p:blipFill>
        <p:spPr bwMode="auto">
          <a:xfrm>
            <a:off x="357158" y="1500174"/>
            <a:ext cx="4071965" cy="4214842"/>
          </a:xfrm>
          <a:prstGeom prst="rect">
            <a:avLst/>
          </a:prstGeom>
          <a:noFill/>
          <a:ln w="9525">
            <a:noFill/>
            <a:miter lim="800000"/>
            <a:headEnd/>
            <a:tailEnd/>
          </a:ln>
          <a:effectLst/>
        </p:spPr>
      </p:pic>
      <p:sp>
        <p:nvSpPr>
          <p:cNvPr id="8" name="7 Dikdörtgen"/>
          <p:cNvSpPr/>
          <p:nvPr/>
        </p:nvSpPr>
        <p:spPr>
          <a:xfrm>
            <a:off x="4429124" y="1071546"/>
            <a:ext cx="4214842" cy="5093702"/>
          </a:xfrm>
          <a:prstGeom prst="rect">
            <a:avLst/>
          </a:prstGeom>
        </p:spPr>
        <p:txBody>
          <a:bodyPr wrap="square">
            <a:spAutoFit/>
          </a:bodyPr>
          <a:lstStyle/>
          <a:p>
            <a:pPr algn="just"/>
            <a:r>
              <a:rPr lang="tr-TR" sz="2500" dirty="0" smtClean="0"/>
              <a:t>Kömürün türüne ve santral tipine göre çevre sorunları değişiklik gösterse de, genel olarak termik santrallerde; arazi kullanımı, kömürün taşınması, depolanması ve sisteme beslenmesi,  kömürün kazanda yakıldıktan sonra oluşan yanma gazı, külün depolanması ve uzaklaştırıl -</a:t>
            </a:r>
            <a:r>
              <a:rPr lang="tr-TR" sz="2500" dirty="0" err="1" smtClean="0"/>
              <a:t>ması</a:t>
            </a:r>
            <a:r>
              <a:rPr lang="tr-TR" sz="2500" dirty="0" smtClean="0"/>
              <a:t>, atık suların deşarjı çevre sorunlarının başlıca kaynakları arasında sayılabilir. </a:t>
            </a:r>
            <a:endParaRPr lang="tr-TR" sz="25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0"/>
            <a:ext cx="7643866" cy="1000108"/>
          </a:xfrm>
          <a:solidFill>
            <a:schemeClr val="accent1">
              <a:lumMod val="20000"/>
              <a:lumOff val="80000"/>
            </a:schemeClr>
          </a:solidFill>
        </p:spPr>
        <p:txBody>
          <a:bodyPr>
            <a:noAutofit/>
          </a:bodyPr>
          <a:lstStyle/>
          <a:p>
            <a:r>
              <a:rPr lang="tr-TR" sz="2400" b="1" dirty="0" smtClean="0">
                <a:solidFill>
                  <a:schemeClr val="tx2">
                    <a:lumMod val="75000"/>
                  </a:schemeClr>
                </a:solidFill>
              </a:rPr>
              <a:t>Termik Santrallerde En Geniş Yayılımlı Çevresel Etki,</a:t>
            </a:r>
            <a:br>
              <a:rPr lang="tr-TR" sz="2400" b="1" dirty="0" smtClean="0">
                <a:solidFill>
                  <a:schemeClr val="tx2">
                    <a:lumMod val="75000"/>
                  </a:schemeClr>
                </a:solidFill>
              </a:rPr>
            </a:br>
            <a:r>
              <a:rPr lang="tr-TR" sz="2400" b="1" dirty="0" smtClean="0">
                <a:solidFill>
                  <a:schemeClr val="tx2">
                    <a:lumMod val="75000"/>
                  </a:schemeClr>
                </a:solidFill>
              </a:rPr>
              <a:t> Hava Kirliliğidir. </a:t>
            </a:r>
            <a:endParaRPr lang="tr-TR" sz="2400" b="1" dirty="0">
              <a:solidFill>
                <a:schemeClr val="tx2">
                  <a:lumMod val="75000"/>
                </a:schemeClr>
              </a:solidFill>
            </a:endParaRPr>
          </a:p>
        </p:txBody>
      </p:sp>
      <p:pic>
        <p:nvPicPr>
          <p:cNvPr id="5" name="Picture 2" descr="C:\Users\User\Desktop\3598_11_01_44.jpg"/>
          <p:cNvPicPr>
            <a:picLocks noChangeAspect="1" noChangeArrowheads="1"/>
          </p:cNvPicPr>
          <p:nvPr/>
        </p:nvPicPr>
        <p:blipFill>
          <a:blip r:embed="rId2" cstate="print"/>
          <a:srcRect/>
          <a:stretch>
            <a:fillRect/>
          </a:stretch>
        </p:blipFill>
        <p:spPr bwMode="auto">
          <a:xfrm>
            <a:off x="7990954" y="0"/>
            <a:ext cx="1153046" cy="1150938"/>
          </a:xfrm>
          <a:prstGeom prst="rect">
            <a:avLst/>
          </a:prstGeom>
          <a:noFill/>
          <a:ln w="9525">
            <a:noFill/>
            <a:miter lim="800000"/>
            <a:headEnd/>
            <a:tailEnd/>
          </a:ln>
        </p:spPr>
      </p:pic>
      <p:pic>
        <p:nvPicPr>
          <p:cNvPr id="52225" name="Picture 1"/>
          <p:cNvPicPr>
            <a:picLocks noGrp="1" noChangeAspect="1" noChangeArrowheads="1"/>
          </p:cNvPicPr>
          <p:nvPr>
            <p:ph idx="1"/>
          </p:nvPr>
        </p:nvPicPr>
        <p:blipFill>
          <a:blip r:embed="rId3"/>
          <a:srcRect/>
          <a:stretch>
            <a:fillRect/>
          </a:stretch>
        </p:blipFill>
        <p:spPr bwMode="auto">
          <a:xfrm>
            <a:off x="3428992" y="3500438"/>
            <a:ext cx="5419725" cy="2924175"/>
          </a:xfrm>
          <a:prstGeom prst="rect">
            <a:avLst/>
          </a:prstGeom>
          <a:noFill/>
          <a:ln w="9525">
            <a:noFill/>
            <a:miter lim="800000"/>
            <a:headEnd/>
            <a:tailEnd/>
          </a:ln>
          <a:effectLst/>
        </p:spPr>
      </p:pic>
      <p:pic>
        <p:nvPicPr>
          <p:cNvPr id="52227" name="Picture 3" descr="http://www.kimyakulubu.com/wp-content/uploads/cache/2015/02/havakirliligi2/1708113062.jpg"/>
          <p:cNvPicPr>
            <a:picLocks noChangeAspect="1" noChangeArrowheads="1"/>
          </p:cNvPicPr>
          <p:nvPr/>
        </p:nvPicPr>
        <p:blipFill>
          <a:blip r:embed="rId4"/>
          <a:srcRect/>
          <a:stretch>
            <a:fillRect/>
          </a:stretch>
        </p:blipFill>
        <p:spPr bwMode="auto">
          <a:xfrm>
            <a:off x="214282" y="1000108"/>
            <a:ext cx="4762500" cy="3171826"/>
          </a:xfrm>
          <a:prstGeom prst="rect">
            <a:avLst/>
          </a:prstGeom>
          <a:noFill/>
        </p:spPr>
      </p:pic>
      <p:sp>
        <p:nvSpPr>
          <p:cNvPr id="7" name="6 Dikdörtgen"/>
          <p:cNvSpPr/>
          <p:nvPr/>
        </p:nvSpPr>
        <p:spPr>
          <a:xfrm>
            <a:off x="5072066" y="1285860"/>
            <a:ext cx="3857652" cy="2031325"/>
          </a:xfrm>
          <a:prstGeom prst="rect">
            <a:avLst/>
          </a:prstGeom>
        </p:spPr>
        <p:txBody>
          <a:bodyPr wrap="square">
            <a:spAutoFit/>
          </a:bodyPr>
          <a:lstStyle/>
          <a:p>
            <a:pPr algn="just"/>
            <a:r>
              <a:rPr lang="tr-TR" dirty="0" smtClean="0"/>
              <a:t>SO2 ve </a:t>
            </a:r>
            <a:r>
              <a:rPr lang="tr-TR" dirty="0" err="1" smtClean="0"/>
              <a:t>NOx</a:t>
            </a:r>
            <a:r>
              <a:rPr lang="tr-TR" dirty="0" smtClean="0"/>
              <a:t> gazları asit yağmurlarının oluşumundan birinci derecede sorumludurlar. Bacalardan atılan kükürt ve azot oksitler, hakim rüzgârlarla ortalama 2 - 7 gün içerisinde atmosfere taşınırlar atmosferdeki su partikülleri ve diğer bileşenlerle tepkimeye girerek </a:t>
            </a:r>
            <a:endParaRPr lang="tr-TR" dirty="0"/>
          </a:p>
        </p:txBody>
      </p:sp>
      <p:sp>
        <p:nvSpPr>
          <p:cNvPr id="8" name="7 Dikdörtgen"/>
          <p:cNvSpPr/>
          <p:nvPr/>
        </p:nvSpPr>
        <p:spPr>
          <a:xfrm>
            <a:off x="142844" y="4357694"/>
            <a:ext cx="3571900" cy="1754326"/>
          </a:xfrm>
          <a:prstGeom prst="rect">
            <a:avLst/>
          </a:prstGeom>
        </p:spPr>
        <p:txBody>
          <a:bodyPr wrap="square">
            <a:spAutoFit/>
          </a:bodyPr>
          <a:lstStyle/>
          <a:p>
            <a:pPr algn="just"/>
            <a:r>
              <a:rPr lang="tr-TR" dirty="0" smtClean="0"/>
              <a:t>sülfürik asit ve nitrik </a:t>
            </a:r>
            <a:r>
              <a:rPr lang="tr-TR" dirty="0" err="1" smtClean="0"/>
              <a:t>asiti</a:t>
            </a:r>
            <a:r>
              <a:rPr lang="tr-TR" dirty="0" smtClean="0"/>
              <a:t> oluştururlar. Bunlar da yeryüzüne yağmur ve kar ile ulaşır. Böylece baca gazları ikinci kez ve daha geniş bir bölgeye etki etmiş olurlar. </a:t>
            </a:r>
          </a:p>
          <a:p>
            <a:pPr algn="just"/>
            <a:endParaRPr lang="tr-T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0"/>
            <a:ext cx="7643866" cy="1000108"/>
          </a:xfrm>
          <a:solidFill>
            <a:schemeClr val="accent1">
              <a:lumMod val="20000"/>
              <a:lumOff val="80000"/>
            </a:schemeClr>
          </a:solidFill>
        </p:spPr>
        <p:txBody>
          <a:bodyPr>
            <a:noAutofit/>
          </a:bodyPr>
          <a:lstStyle/>
          <a:p>
            <a:r>
              <a:rPr lang="tr-TR" sz="2400" b="1" dirty="0" smtClean="0">
                <a:solidFill>
                  <a:schemeClr val="tx2">
                    <a:lumMod val="75000"/>
                  </a:schemeClr>
                </a:solidFill>
              </a:rPr>
              <a:t>Termik Santrallerde En Geniş Yayılımlı Çevresel Etki,</a:t>
            </a:r>
            <a:br>
              <a:rPr lang="tr-TR" sz="2400" b="1" dirty="0" smtClean="0">
                <a:solidFill>
                  <a:schemeClr val="tx2">
                    <a:lumMod val="75000"/>
                  </a:schemeClr>
                </a:solidFill>
              </a:rPr>
            </a:br>
            <a:r>
              <a:rPr lang="tr-TR" sz="2400" b="1" dirty="0" smtClean="0">
                <a:solidFill>
                  <a:schemeClr val="tx2">
                    <a:lumMod val="75000"/>
                  </a:schemeClr>
                </a:solidFill>
              </a:rPr>
              <a:t> Hava Kirliliğidir. </a:t>
            </a:r>
            <a:endParaRPr lang="tr-TR" sz="2400" b="1" dirty="0">
              <a:solidFill>
                <a:schemeClr val="tx2">
                  <a:lumMod val="75000"/>
                </a:schemeClr>
              </a:solidFill>
            </a:endParaRPr>
          </a:p>
        </p:txBody>
      </p:sp>
      <p:sp>
        <p:nvSpPr>
          <p:cNvPr id="3" name="2 İçerik Yer Tutucusu"/>
          <p:cNvSpPr>
            <a:spLocks noGrp="1"/>
          </p:cNvSpPr>
          <p:nvPr>
            <p:ph idx="1"/>
          </p:nvPr>
        </p:nvSpPr>
        <p:spPr>
          <a:xfrm>
            <a:off x="357158" y="1000108"/>
            <a:ext cx="8329642" cy="5286412"/>
          </a:xfr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ormAutofit/>
          </a:bodyPr>
          <a:lstStyle/>
          <a:p>
            <a:pPr algn="just"/>
            <a:endParaRPr lang="tr-TR" sz="2600" dirty="0" smtClean="0"/>
          </a:p>
          <a:p>
            <a:pPr algn="just"/>
            <a:r>
              <a:rPr lang="tr-TR" sz="2400" dirty="0" smtClean="0"/>
              <a:t>Avrupa Çevre Ajansı’nın “Avrupa’da Hava Kalitesi–2013 Raporu” </a:t>
            </a:r>
            <a:r>
              <a:rPr lang="tr-TR" sz="2400" dirty="0" err="1" smtClean="0"/>
              <a:t>nda</a:t>
            </a:r>
            <a:r>
              <a:rPr lang="tr-TR" sz="2400" dirty="0" smtClean="0"/>
              <a:t>, hava kirliliğinde etken maddeler ve insan sağlığı üzerindeki etkileri aşağıdaki gibi sıralanmıştır: </a:t>
            </a:r>
          </a:p>
          <a:p>
            <a:pPr algn="just"/>
            <a:r>
              <a:rPr lang="tr-TR" sz="2400" dirty="0" smtClean="0"/>
              <a:t>Partikül Madde (PM): </a:t>
            </a:r>
            <a:r>
              <a:rPr lang="tr-TR" sz="2400" dirty="0" err="1" smtClean="0"/>
              <a:t>Kardiyovasküler</a:t>
            </a:r>
            <a:r>
              <a:rPr lang="tr-TR" sz="2400" dirty="0" smtClean="0"/>
              <a:t> veya akciğer hastalıkları, kalp krizi ve aritmiye neden olabilir veya bu hastalıkları arttırabilir, merkezi sinir sistemini ve üreme sistemini etkileyebilir ve kansere ve erken ölümlere neden olabilir. </a:t>
            </a:r>
          </a:p>
          <a:p>
            <a:pPr algn="just"/>
            <a:r>
              <a:rPr lang="tr-TR" sz="2400" dirty="0" smtClean="0"/>
              <a:t>Hayvanları da insanlarla aynı şekilde etkileyebilir. Bitki büyümesini ve ekosistem süreçlerini de etkiler. Binalarda hasara ve kirlenmeye sebep olabilir. Görüş mesafesini düşürür.</a:t>
            </a:r>
            <a:endParaRPr lang="tr-TR" sz="2200" dirty="0" smtClean="0"/>
          </a:p>
          <a:p>
            <a:pPr algn="just"/>
            <a:endParaRPr lang="tr-TR" sz="2200" dirty="0" smtClean="0"/>
          </a:p>
          <a:p>
            <a:pPr algn="just"/>
            <a:endParaRPr lang="tr-TR" sz="2200" dirty="0" smtClean="0"/>
          </a:p>
          <a:p>
            <a:pPr algn="just"/>
            <a:endParaRPr lang="tr-TR" sz="2200" dirty="0" smtClean="0"/>
          </a:p>
          <a:p>
            <a:pPr algn="just"/>
            <a:endParaRPr lang="tr-TR" sz="2200" dirty="0" smtClean="0"/>
          </a:p>
          <a:p>
            <a:pPr algn="just"/>
            <a:endParaRPr lang="tr-TR" sz="2200" dirty="0" smtClean="0"/>
          </a:p>
          <a:p>
            <a:pPr lvl="1" algn="just"/>
            <a:endParaRPr lang="tr-TR" sz="1800" dirty="0" smtClean="0"/>
          </a:p>
        </p:txBody>
      </p:sp>
      <p:pic>
        <p:nvPicPr>
          <p:cNvPr id="5" name="Picture 2" descr="C:\Users\User\Desktop\3598_11_01_44.jpg"/>
          <p:cNvPicPr>
            <a:picLocks noChangeAspect="1" noChangeArrowheads="1"/>
          </p:cNvPicPr>
          <p:nvPr/>
        </p:nvPicPr>
        <p:blipFill>
          <a:blip r:embed="rId2"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0"/>
            <a:ext cx="7643866" cy="1000108"/>
          </a:xfrm>
          <a:solidFill>
            <a:schemeClr val="accent1">
              <a:lumMod val="20000"/>
              <a:lumOff val="80000"/>
            </a:schemeClr>
          </a:solidFill>
        </p:spPr>
        <p:txBody>
          <a:bodyPr>
            <a:noAutofit/>
          </a:bodyPr>
          <a:lstStyle/>
          <a:p>
            <a:r>
              <a:rPr lang="tr-TR" sz="2400" b="1" dirty="0" smtClean="0">
                <a:solidFill>
                  <a:schemeClr val="tx2">
                    <a:lumMod val="75000"/>
                  </a:schemeClr>
                </a:solidFill>
              </a:rPr>
              <a:t>Termik Santrallerde En Geniş Yayılımlı Çevresel Etki,</a:t>
            </a:r>
            <a:br>
              <a:rPr lang="tr-TR" sz="2400" b="1" dirty="0" smtClean="0">
                <a:solidFill>
                  <a:schemeClr val="tx2">
                    <a:lumMod val="75000"/>
                  </a:schemeClr>
                </a:solidFill>
              </a:rPr>
            </a:br>
            <a:r>
              <a:rPr lang="tr-TR" sz="2400" b="1" dirty="0" smtClean="0">
                <a:solidFill>
                  <a:schemeClr val="tx2">
                    <a:lumMod val="75000"/>
                  </a:schemeClr>
                </a:solidFill>
              </a:rPr>
              <a:t> Hava Kirliliğidir. </a:t>
            </a:r>
            <a:endParaRPr lang="tr-TR" sz="2400" b="1" dirty="0">
              <a:solidFill>
                <a:schemeClr val="tx2">
                  <a:lumMod val="75000"/>
                </a:schemeClr>
              </a:solidFill>
            </a:endParaRPr>
          </a:p>
        </p:txBody>
      </p:sp>
      <p:sp>
        <p:nvSpPr>
          <p:cNvPr id="3" name="2 İçerik Yer Tutucusu"/>
          <p:cNvSpPr>
            <a:spLocks noGrp="1"/>
          </p:cNvSpPr>
          <p:nvPr>
            <p:ph idx="1"/>
          </p:nvPr>
        </p:nvSpPr>
        <p:spPr>
          <a:xfrm>
            <a:off x="357158" y="1000108"/>
            <a:ext cx="8329642" cy="5286412"/>
          </a:xfr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algn="just"/>
            <a:endParaRPr lang="tr-TR" sz="2600" dirty="0" smtClean="0"/>
          </a:p>
          <a:p>
            <a:pPr algn="just"/>
            <a:r>
              <a:rPr lang="tr-TR" sz="2400" dirty="0" smtClean="0"/>
              <a:t>Kükürt Oksitler (SOX): Astımı azdırabilir, akciğer fonksiyonunu düşürebilir ve solunum yolu iltihabına neden olabilir. Baş ağrısı, genel rahatsızlık ve endişeye sebep olabilir.</a:t>
            </a:r>
          </a:p>
          <a:p>
            <a:pPr algn="just"/>
            <a:r>
              <a:rPr lang="tr-TR" sz="2400" dirty="0" smtClean="0"/>
              <a:t>Toprağın ve yüzey sularının </a:t>
            </a:r>
            <a:r>
              <a:rPr lang="tr-TR" sz="2400" dirty="0" err="1" smtClean="0"/>
              <a:t>asidifikasyonunu</a:t>
            </a:r>
            <a:r>
              <a:rPr lang="tr-TR" sz="2400" dirty="0" smtClean="0"/>
              <a:t> arttırır. Bitki örtüsünde hasara ve su ve kara sistemlerindeki yerel türlerde kayıplara neden olur. Çevreye etkileri olan partikül maddelerin oluşumuna katkı sağlar. Binalara zarar verir.</a:t>
            </a:r>
          </a:p>
          <a:p>
            <a:pPr algn="just"/>
            <a:r>
              <a:rPr lang="tr-TR" sz="2400" dirty="0" smtClean="0"/>
              <a:t> Azot Oksitler (</a:t>
            </a:r>
            <a:r>
              <a:rPr lang="tr-TR" sz="2400" dirty="0" err="1" smtClean="0"/>
              <a:t>NOx</a:t>
            </a:r>
            <a:r>
              <a:rPr lang="tr-TR" sz="2400" dirty="0" smtClean="0"/>
              <a:t>): NO2, karaciğer, akciğer, dalak ve kanı etkileyebilir. Ayrıca solunum yolu semptomlarına neden olarak ve solunum yolu enfeksiyonuna hassasiyeti artırarak akciğer hastalıklarını azdırabilir.</a:t>
            </a:r>
          </a:p>
          <a:p>
            <a:pPr algn="just"/>
            <a:r>
              <a:rPr lang="tr-TR" sz="2400" dirty="0" smtClean="0"/>
              <a:t>Toprak ve suyun </a:t>
            </a:r>
            <a:r>
              <a:rPr lang="tr-TR" sz="2400" dirty="0" err="1" smtClean="0"/>
              <a:t>asidifikasyonunu</a:t>
            </a:r>
            <a:r>
              <a:rPr lang="tr-TR" sz="2400" dirty="0" smtClean="0"/>
              <a:t> ve </a:t>
            </a:r>
            <a:r>
              <a:rPr lang="tr-TR" sz="2400" dirty="0" err="1" smtClean="0"/>
              <a:t>ötrofikasyonunu</a:t>
            </a:r>
            <a:r>
              <a:rPr lang="tr-TR" sz="2400" dirty="0" smtClean="0"/>
              <a:t> arttırır ve tür çeşitliliğinde değişikliğe neden olur. Çevreye olumsuz etkileri olan ozon ve partikül maddenin öncü maddesi işlevini görür. Binalarda hasara neden olabilir.</a:t>
            </a:r>
            <a:endParaRPr lang="tr-TR" sz="2200" dirty="0" smtClean="0"/>
          </a:p>
          <a:p>
            <a:pPr algn="just"/>
            <a:endParaRPr lang="tr-TR" sz="2200" dirty="0" smtClean="0"/>
          </a:p>
          <a:p>
            <a:pPr algn="just"/>
            <a:endParaRPr lang="tr-TR" sz="2200" dirty="0" smtClean="0"/>
          </a:p>
          <a:p>
            <a:pPr lvl="1" algn="just"/>
            <a:endParaRPr lang="tr-TR" sz="1800" dirty="0" smtClean="0"/>
          </a:p>
        </p:txBody>
      </p:sp>
      <p:pic>
        <p:nvPicPr>
          <p:cNvPr id="5" name="Picture 2" descr="C:\Users\User\Desktop\3598_11_01_44.jpg"/>
          <p:cNvPicPr>
            <a:picLocks noChangeAspect="1" noChangeArrowheads="1"/>
          </p:cNvPicPr>
          <p:nvPr/>
        </p:nvPicPr>
        <p:blipFill>
          <a:blip r:embed="rId2"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0"/>
            <a:ext cx="7643866" cy="1000108"/>
          </a:xfrm>
          <a:solidFill>
            <a:schemeClr val="accent1">
              <a:lumMod val="20000"/>
              <a:lumOff val="80000"/>
            </a:schemeClr>
          </a:solidFill>
        </p:spPr>
        <p:txBody>
          <a:bodyPr>
            <a:noAutofit/>
          </a:bodyPr>
          <a:lstStyle/>
          <a:p>
            <a:r>
              <a:rPr lang="tr-TR" sz="2400" b="1" dirty="0" smtClean="0">
                <a:solidFill>
                  <a:schemeClr val="tx2">
                    <a:lumMod val="75000"/>
                  </a:schemeClr>
                </a:solidFill>
              </a:rPr>
              <a:t>Termik Santrallerde En Geniş Yayılımlı Çevresel Etki,</a:t>
            </a:r>
            <a:br>
              <a:rPr lang="tr-TR" sz="2400" b="1" dirty="0" smtClean="0">
                <a:solidFill>
                  <a:schemeClr val="tx2">
                    <a:lumMod val="75000"/>
                  </a:schemeClr>
                </a:solidFill>
              </a:rPr>
            </a:br>
            <a:r>
              <a:rPr lang="tr-TR" sz="2400" b="1" dirty="0" smtClean="0">
                <a:solidFill>
                  <a:schemeClr val="tx2">
                    <a:lumMod val="75000"/>
                  </a:schemeClr>
                </a:solidFill>
              </a:rPr>
              <a:t> Hava Kirliliğidir. </a:t>
            </a:r>
            <a:endParaRPr lang="tr-TR" sz="2400" b="1" dirty="0">
              <a:solidFill>
                <a:schemeClr val="tx2">
                  <a:lumMod val="75000"/>
                </a:schemeClr>
              </a:solidFill>
            </a:endParaRPr>
          </a:p>
        </p:txBody>
      </p:sp>
      <p:sp>
        <p:nvSpPr>
          <p:cNvPr id="3" name="2 İçerik Yer Tutucusu"/>
          <p:cNvSpPr>
            <a:spLocks noGrp="1"/>
          </p:cNvSpPr>
          <p:nvPr>
            <p:ph idx="1"/>
          </p:nvPr>
        </p:nvSpPr>
        <p:spPr>
          <a:xfrm>
            <a:off x="357158" y="1000108"/>
            <a:ext cx="8329642" cy="5286412"/>
          </a:xfr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ormAutofit/>
          </a:bodyPr>
          <a:lstStyle/>
          <a:p>
            <a:pPr algn="just"/>
            <a:endParaRPr lang="tr-TR" sz="2800" dirty="0" smtClean="0"/>
          </a:p>
          <a:p>
            <a:pPr algn="just"/>
            <a:endParaRPr lang="tr-TR" sz="2800" dirty="0" smtClean="0"/>
          </a:p>
          <a:p>
            <a:pPr algn="just"/>
            <a:r>
              <a:rPr lang="tr-TR" sz="2800" dirty="0" smtClean="0"/>
              <a:t>Ozon (O3): Akciğerin fonksiyonunu olumsuz etkiler; astım ve diğer akciğer hastalıklarını azdırabilir. Ayrıca erken ölüme de neden olabilir.</a:t>
            </a:r>
          </a:p>
          <a:p>
            <a:pPr algn="just"/>
            <a:r>
              <a:rPr lang="tr-TR" sz="2800" dirty="0" smtClean="0"/>
              <a:t>Bitkilerin çoğalmasına ve büyümesine olumsuz etki ederek bitki örtüsüne zarar verir ve mahsul verimini azaltır. Ekosistem yapısını değiştirebilir, biyolojik çeşitliliği azaltabilir ve bitkilerin CO2 alımını azaltabilir.</a:t>
            </a:r>
          </a:p>
        </p:txBody>
      </p:sp>
      <p:pic>
        <p:nvPicPr>
          <p:cNvPr id="5" name="Picture 2" descr="C:\Users\User\Desktop\3598_11_01_44.jpg"/>
          <p:cNvPicPr>
            <a:picLocks noChangeAspect="1" noChangeArrowheads="1"/>
          </p:cNvPicPr>
          <p:nvPr/>
        </p:nvPicPr>
        <p:blipFill>
          <a:blip r:embed="rId2"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0"/>
            <a:ext cx="7643866" cy="1000108"/>
          </a:xfrm>
          <a:solidFill>
            <a:schemeClr val="accent1">
              <a:lumMod val="20000"/>
              <a:lumOff val="80000"/>
            </a:schemeClr>
          </a:solidFill>
        </p:spPr>
        <p:txBody>
          <a:bodyPr>
            <a:noAutofit/>
          </a:bodyPr>
          <a:lstStyle/>
          <a:p>
            <a:r>
              <a:rPr lang="tr-TR" sz="2400" b="1" dirty="0" smtClean="0">
                <a:solidFill>
                  <a:schemeClr val="tx2">
                    <a:lumMod val="75000"/>
                  </a:schemeClr>
                </a:solidFill>
              </a:rPr>
              <a:t>Termik Santrallerde En Geniş Yayılımlı Çevresel Etki,</a:t>
            </a:r>
            <a:br>
              <a:rPr lang="tr-TR" sz="2400" b="1" dirty="0" smtClean="0">
                <a:solidFill>
                  <a:schemeClr val="tx2">
                    <a:lumMod val="75000"/>
                  </a:schemeClr>
                </a:solidFill>
              </a:rPr>
            </a:br>
            <a:r>
              <a:rPr lang="tr-TR" sz="2400" b="1" dirty="0" smtClean="0">
                <a:solidFill>
                  <a:schemeClr val="tx2">
                    <a:lumMod val="75000"/>
                  </a:schemeClr>
                </a:solidFill>
              </a:rPr>
              <a:t> Hava Kirliliğidir. </a:t>
            </a:r>
            <a:endParaRPr lang="tr-TR" sz="2400" b="1" dirty="0">
              <a:solidFill>
                <a:schemeClr val="tx2">
                  <a:lumMod val="75000"/>
                </a:schemeClr>
              </a:solidFill>
            </a:endParaRPr>
          </a:p>
        </p:txBody>
      </p:sp>
      <p:sp>
        <p:nvSpPr>
          <p:cNvPr id="3" name="2 İçerik Yer Tutucusu"/>
          <p:cNvSpPr>
            <a:spLocks noGrp="1"/>
          </p:cNvSpPr>
          <p:nvPr>
            <p:ph idx="1"/>
          </p:nvPr>
        </p:nvSpPr>
        <p:spPr>
          <a:xfrm>
            <a:off x="357158" y="1000108"/>
            <a:ext cx="8329642" cy="5643602"/>
          </a:xfr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oAutofit/>
          </a:bodyPr>
          <a:lstStyle/>
          <a:p>
            <a:pPr algn="just"/>
            <a:endParaRPr lang="tr-TR" sz="800" dirty="0" smtClean="0"/>
          </a:p>
          <a:p>
            <a:pPr algn="just"/>
            <a:r>
              <a:rPr lang="tr-TR" sz="2000" dirty="0" smtClean="0"/>
              <a:t>Avrupa Birliği’nde çalışmalar yürüten bir sivil toplum kuruluşu olan </a:t>
            </a:r>
            <a:r>
              <a:rPr lang="tr-TR" sz="2000" dirty="0" err="1" smtClean="0"/>
              <a:t>The</a:t>
            </a:r>
            <a:r>
              <a:rPr lang="tr-TR" sz="2000" dirty="0" smtClean="0"/>
              <a:t> </a:t>
            </a:r>
            <a:r>
              <a:rPr lang="tr-TR" sz="2000" dirty="0" err="1" smtClean="0"/>
              <a:t>Health</a:t>
            </a:r>
            <a:r>
              <a:rPr lang="tr-TR" sz="2000" dirty="0" smtClean="0"/>
              <a:t> </a:t>
            </a:r>
            <a:r>
              <a:rPr lang="tr-TR" sz="2000" dirty="0" err="1" smtClean="0"/>
              <a:t>and</a:t>
            </a:r>
            <a:r>
              <a:rPr lang="tr-TR" sz="2000" dirty="0" smtClean="0"/>
              <a:t> </a:t>
            </a:r>
            <a:r>
              <a:rPr lang="tr-TR" sz="2000" dirty="0" err="1" smtClean="0"/>
              <a:t>Environment</a:t>
            </a:r>
            <a:r>
              <a:rPr lang="tr-TR" sz="2000" dirty="0" smtClean="0"/>
              <a:t> </a:t>
            </a:r>
            <a:r>
              <a:rPr lang="tr-TR" sz="2000" dirty="0" err="1" smtClean="0"/>
              <a:t>Alliance</a:t>
            </a:r>
            <a:r>
              <a:rPr lang="tr-TR" sz="2000" dirty="0" smtClean="0"/>
              <a:t> (HEAL, Sağlık ve Çevre İttifakı) tarafından hazırlanan raporda 27 Avrupa Birliği ülkesindeki termik santraların toplam sağlık etkileri incelenmiştir. Rapora göre yılda 18.200 erken (</a:t>
            </a:r>
            <a:r>
              <a:rPr lang="tr-TR" sz="2000" dirty="0" err="1" smtClean="0"/>
              <a:t>prematür</a:t>
            </a:r>
            <a:r>
              <a:rPr lang="tr-TR" sz="2000" dirty="0" smtClean="0"/>
              <a:t>) ölüm termik </a:t>
            </a:r>
            <a:r>
              <a:rPr lang="tr-TR" sz="2000" dirty="0" err="1" smtClean="0"/>
              <a:t>santrallarla</a:t>
            </a:r>
            <a:r>
              <a:rPr lang="tr-TR" sz="2000" dirty="0" smtClean="0"/>
              <a:t> ilişkilendirilmiştir. </a:t>
            </a:r>
          </a:p>
          <a:p>
            <a:pPr algn="just"/>
            <a:endParaRPr lang="tr-TR" sz="800" dirty="0" smtClean="0"/>
          </a:p>
          <a:p>
            <a:pPr algn="just"/>
            <a:r>
              <a:rPr lang="tr-TR" sz="2000" dirty="0" smtClean="0"/>
              <a:t>HEAL raporunda kullanılan yöntemle Türkiye için </a:t>
            </a:r>
            <a:r>
              <a:rPr lang="tr-TR" sz="2000" dirty="0" smtClean="0"/>
              <a:t>de değerlendirmeler yapılmıştır. Rapora </a:t>
            </a:r>
            <a:r>
              <a:rPr lang="tr-TR" sz="2000" dirty="0" smtClean="0"/>
              <a:t>göre Türkiye’de halen çalışan termik </a:t>
            </a:r>
            <a:r>
              <a:rPr lang="tr-TR" sz="2000" dirty="0" err="1" smtClean="0"/>
              <a:t>santralların</a:t>
            </a:r>
            <a:r>
              <a:rPr lang="tr-TR" sz="2000" dirty="0" smtClean="0"/>
              <a:t> sağlık maliyeti en az 2876 erken ölüm, 637.643 yitirilen işgünü ve 3,6 milyar avro olarak hesaplanmıştır (</a:t>
            </a:r>
            <a:r>
              <a:rPr lang="tr-TR" sz="2000" dirty="0" err="1" smtClean="0"/>
              <a:t>Heal</a:t>
            </a:r>
            <a:r>
              <a:rPr lang="tr-TR" sz="2000" dirty="0" smtClean="0"/>
              <a:t>, 2015). Ödenmeyen Sağlık faturası adlı raporda Türkiye’de solunum sistemi hastalıklarının değerlendirilmesinde; </a:t>
            </a:r>
            <a:r>
              <a:rPr lang="tr-TR" sz="2000" b="1" i="1" dirty="0" smtClean="0"/>
              <a:t>5 milyon KOAH hastası</a:t>
            </a:r>
            <a:r>
              <a:rPr lang="tr-TR" sz="2000" b="1" dirty="0" smtClean="0"/>
              <a:t> </a:t>
            </a:r>
            <a:r>
              <a:rPr lang="tr-TR" sz="2000" dirty="0" smtClean="0"/>
              <a:t>bulunduğu (500.000 vakaya tanı konulabilmiş), </a:t>
            </a:r>
            <a:r>
              <a:rPr lang="tr-TR" sz="2000" b="1" i="1" dirty="0" smtClean="0"/>
              <a:t>2 milyon çocuğun astımlı olduğu, yetişkinlerin %5-7’sinde astım görüldüğü; 2014 yılında 25.658 kişinin akut solunum yolu hastalıkları nedeniyle, 23.642 kişinin ise solunum sistemi kanserleri nedeniyle yaşamını yitirdiği </a:t>
            </a:r>
            <a:r>
              <a:rPr lang="tr-TR" sz="2000" dirty="0" smtClean="0"/>
              <a:t>belirtilmiştir (</a:t>
            </a:r>
            <a:r>
              <a:rPr lang="tr-TR" sz="2000" dirty="0" err="1" smtClean="0"/>
              <a:t>Heal</a:t>
            </a:r>
            <a:r>
              <a:rPr lang="tr-TR" sz="2000" dirty="0" smtClean="0"/>
              <a:t>, 2015).</a:t>
            </a:r>
          </a:p>
          <a:p>
            <a:pPr algn="just"/>
            <a:endParaRPr lang="tr-TR" sz="2000" dirty="0" smtClean="0"/>
          </a:p>
        </p:txBody>
      </p:sp>
      <p:pic>
        <p:nvPicPr>
          <p:cNvPr id="5" name="Picture 2" descr="C:\Users\User\Desktop\3598_11_01_44.jpg"/>
          <p:cNvPicPr>
            <a:picLocks noChangeAspect="1" noChangeArrowheads="1"/>
          </p:cNvPicPr>
          <p:nvPr/>
        </p:nvPicPr>
        <p:blipFill>
          <a:blip r:embed="rId2"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54032"/>
          </a:xfrm>
        </p:spPr>
        <p:txBody>
          <a:bodyPr/>
          <a:lstStyle/>
          <a:p>
            <a:r>
              <a:rPr lang="tr-TR" sz="2800" b="1" dirty="0" smtClean="0">
                <a:solidFill>
                  <a:schemeClr val="bg2">
                    <a:lumMod val="25000"/>
                  </a:schemeClr>
                </a:solidFill>
              </a:rPr>
              <a:t>KÖMÜRÜN SERA GAZI ETKİSİ</a:t>
            </a:r>
            <a:endParaRPr lang="tr-TR" sz="2800" b="1" dirty="0">
              <a:solidFill>
                <a:schemeClr val="bg2">
                  <a:lumMod val="25000"/>
                </a:schemeClr>
              </a:solidFill>
            </a:endParaRPr>
          </a:p>
        </p:txBody>
      </p:sp>
      <p:sp>
        <p:nvSpPr>
          <p:cNvPr id="3" name="2 İçerik Yer Tutucusu"/>
          <p:cNvSpPr>
            <a:spLocks noGrp="1"/>
          </p:cNvSpPr>
          <p:nvPr>
            <p:ph idx="1"/>
          </p:nvPr>
        </p:nvSpPr>
        <p:spPr>
          <a:xfrm>
            <a:off x="457200" y="857232"/>
            <a:ext cx="8229600" cy="5429288"/>
          </a:xfr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lstStyle/>
          <a:p>
            <a:pPr algn="just"/>
            <a:endParaRPr lang="tr-TR" sz="2000" dirty="0" smtClean="0"/>
          </a:p>
          <a:p>
            <a:pPr algn="just"/>
            <a:r>
              <a:rPr lang="tr-TR" sz="2000" dirty="0" smtClean="0"/>
              <a:t>Kömür yakılması sonucunda, ortalama bir termik </a:t>
            </a:r>
            <a:r>
              <a:rPr lang="tr-TR" sz="2000" dirty="0" err="1" smtClean="0"/>
              <a:t>santralda</a:t>
            </a:r>
            <a:r>
              <a:rPr lang="tr-TR" sz="2000" dirty="0" smtClean="0"/>
              <a:t>, üretilen her bir </a:t>
            </a:r>
            <a:r>
              <a:rPr lang="tr-TR" sz="2000" dirty="0" err="1" smtClean="0"/>
              <a:t>kWh</a:t>
            </a:r>
            <a:r>
              <a:rPr lang="tr-TR" sz="2000" dirty="0" smtClean="0"/>
              <a:t> elektrik başına yaşam döngüsü boyunca yaklaşık 1.000 gram CO2e sera gazı atmosfere salınır. Doğalgazdan elektrik üretilmesinde bu miktar ortalama olarak yaklaşık 500 gramdır.  Yenilenebilir enerji </a:t>
            </a:r>
            <a:r>
              <a:rPr lang="tr-TR" sz="2000" dirty="0" err="1" smtClean="0"/>
              <a:t>santrallarında</a:t>
            </a:r>
            <a:r>
              <a:rPr lang="tr-TR" sz="2000" dirty="0" smtClean="0"/>
              <a:t> ise sera gazı salım düzeyleri 5 ile 50 gram arasında değişir. </a:t>
            </a:r>
          </a:p>
          <a:p>
            <a:pPr algn="just"/>
            <a:endParaRPr lang="tr-TR" sz="2000" dirty="0" smtClean="0"/>
          </a:p>
          <a:p>
            <a:pPr algn="just">
              <a:buNone/>
            </a:pPr>
            <a:r>
              <a:rPr lang="tr-TR" sz="2000" dirty="0" smtClean="0"/>
              <a:t>Kömür, elektrik ve ısı üretiminden</a:t>
            </a:r>
          </a:p>
          <a:p>
            <a:pPr algn="just">
              <a:buNone/>
            </a:pPr>
            <a:r>
              <a:rPr lang="tr-TR" sz="2000" dirty="0" smtClean="0"/>
              <a:t> kaynaklanan CO2 emisyonlarının</a:t>
            </a:r>
          </a:p>
          <a:p>
            <a:pPr algn="just">
              <a:buNone/>
            </a:pPr>
            <a:r>
              <a:rPr lang="tr-TR" sz="2000" dirty="0" smtClean="0"/>
              <a:t> %72’sinden sorumludur ve en fazla</a:t>
            </a:r>
          </a:p>
          <a:p>
            <a:pPr algn="just">
              <a:buNone/>
            </a:pPr>
            <a:r>
              <a:rPr lang="tr-TR" sz="2000" dirty="0" smtClean="0"/>
              <a:t> sera gazı </a:t>
            </a:r>
            <a:r>
              <a:rPr lang="tr-TR" sz="2000" dirty="0" err="1" smtClean="0"/>
              <a:t>salımına</a:t>
            </a:r>
            <a:r>
              <a:rPr lang="tr-TR" sz="2000" dirty="0" smtClean="0"/>
              <a:t> neden olan enerji </a:t>
            </a:r>
          </a:p>
          <a:p>
            <a:pPr algn="just">
              <a:buNone/>
            </a:pPr>
            <a:r>
              <a:rPr lang="tr-TR" sz="2000" dirty="0" smtClean="0"/>
              <a:t>kaynağı olarak iklim değişikliğinin birincil </a:t>
            </a:r>
          </a:p>
          <a:p>
            <a:pPr algn="just">
              <a:buNone/>
            </a:pPr>
            <a:r>
              <a:rPr lang="tr-TR" sz="2000" dirty="0" smtClean="0"/>
              <a:t>nedenidir.  Türkiye toplam sera gazı </a:t>
            </a:r>
          </a:p>
          <a:p>
            <a:pPr algn="just">
              <a:buNone/>
            </a:pPr>
            <a:r>
              <a:rPr lang="tr-TR" sz="2000" dirty="0" smtClean="0"/>
              <a:t>emisyonları açısından dünyanın en fazla</a:t>
            </a:r>
          </a:p>
          <a:p>
            <a:pPr algn="just">
              <a:buNone/>
            </a:pPr>
            <a:r>
              <a:rPr lang="tr-TR" sz="2000" dirty="0" smtClean="0"/>
              <a:t> emisyon yapan ilk 20 ülkesi arasında yer almaktadır.</a:t>
            </a:r>
            <a:endParaRPr lang="tr-TR" sz="2000" dirty="0"/>
          </a:p>
        </p:txBody>
      </p:sp>
      <p:pic>
        <p:nvPicPr>
          <p:cNvPr id="3074" name="Picture 2" descr="C:\Users\sayende.yilmaz\Desktop\Karbon dongusu.jpg"/>
          <p:cNvPicPr>
            <a:picLocks noChangeAspect="1" noChangeArrowheads="1"/>
          </p:cNvPicPr>
          <p:nvPr/>
        </p:nvPicPr>
        <p:blipFill>
          <a:blip r:embed="rId2" cstate="print"/>
          <a:srcRect/>
          <a:stretch>
            <a:fillRect/>
          </a:stretch>
        </p:blipFill>
        <p:spPr bwMode="auto">
          <a:xfrm>
            <a:off x="4480324" y="2996952"/>
            <a:ext cx="4196132" cy="2808312"/>
          </a:xfrm>
          <a:prstGeom prst="rect">
            <a:avLst/>
          </a:prstGeom>
          <a:noFill/>
        </p:spPr>
      </p:pic>
      <p:pic>
        <p:nvPicPr>
          <p:cNvPr id="5" name="Picture 2" descr="C:\Users\User\Desktop\3598_11_01_44.jpg"/>
          <p:cNvPicPr>
            <a:picLocks noChangeAspect="1" noChangeArrowheads="1"/>
          </p:cNvPicPr>
          <p:nvPr/>
        </p:nvPicPr>
        <p:blipFill>
          <a:blip r:embed="rId3"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54032"/>
          </a:xfrm>
        </p:spPr>
        <p:txBody>
          <a:bodyPr/>
          <a:lstStyle/>
          <a:p>
            <a:r>
              <a:rPr lang="tr-TR" sz="2800" b="1" dirty="0" smtClean="0">
                <a:solidFill>
                  <a:schemeClr val="bg2">
                    <a:lumMod val="25000"/>
                  </a:schemeClr>
                </a:solidFill>
              </a:rPr>
              <a:t>KÖMÜRÜN SERA GAZI ETKİSİ</a:t>
            </a:r>
            <a:endParaRPr lang="tr-TR" sz="2800" b="1" dirty="0">
              <a:solidFill>
                <a:schemeClr val="bg2">
                  <a:lumMod val="25000"/>
                </a:schemeClr>
              </a:solidFill>
            </a:endParaRPr>
          </a:p>
        </p:txBody>
      </p:sp>
      <p:sp>
        <p:nvSpPr>
          <p:cNvPr id="3" name="2 İçerik Yer Tutucusu"/>
          <p:cNvSpPr>
            <a:spLocks noGrp="1"/>
          </p:cNvSpPr>
          <p:nvPr>
            <p:ph idx="1"/>
          </p:nvPr>
        </p:nvSpPr>
        <p:spPr>
          <a:xfrm>
            <a:off x="457200" y="857232"/>
            <a:ext cx="8229600" cy="5429288"/>
          </a:xfr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oAutofit/>
          </a:bodyPr>
          <a:lstStyle/>
          <a:p>
            <a:pPr algn="just">
              <a:buNone/>
            </a:pPr>
            <a:endParaRPr lang="tr-TR" sz="2200" dirty="0" smtClean="0">
              <a:sym typeface="Symbol"/>
            </a:endParaRPr>
          </a:p>
          <a:p>
            <a:pPr algn="just">
              <a:buNone/>
            </a:pPr>
            <a:r>
              <a:rPr lang="tr-TR" sz="2200" dirty="0" smtClean="0">
                <a:sym typeface="Symbol"/>
              </a:rPr>
              <a:t></a:t>
            </a:r>
            <a:r>
              <a:rPr lang="tr-TR" sz="2200" dirty="0" smtClean="0"/>
              <a:t> Kömürün yanması sonucu, kazan altında biriken cüruf, atık su arıtma tesisinden çıkan arıtma çamurları ve baca gazı </a:t>
            </a:r>
            <a:r>
              <a:rPr lang="tr-TR" sz="2200" dirty="0" err="1" smtClean="0"/>
              <a:t>desülfürizasyon</a:t>
            </a:r>
            <a:r>
              <a:rPr lang="tr-TR" sz="2200" dirty="0" smtClean="0"/>
              <a:t> ünitesinden çıkan alçı taşı (jips) önemli çevre kirliliğine sebep olmaktadır. Açık alanda depolanan kömürün havayla teması sonucu içten yanma olayı meydana gelmekte ve hava kirletici emisyonlar oluşmaktadır. </a:t>
            </a:r>
          </a:p>
          <a:p>
            <a:pPr algn="just">
              <a:buNone/>
            </a:pPr>
            <a:endParaRPr lang="tr-TR" sz="2200" dirty="0" smtClean="0">
              <a:sym typeface="Symbol"/>
            </a:endParaRPr>
          </a:p>
          <a:p>
            <a:pPr algn="just">
              <a:buNone/>
            </a:pPr>
            <a:r>
              <a:rPr lang="tr-TR" sz="2200" dirty="0" smtClean="0">
                <a:sym typeface="Symbol"/>
              </a:rPr>
              <a:t></a:t>
            </a:r>
            <a:r>
              <a:rPr lang="tr-TR" sz="2200" dirty="0" smtClean="0"/>
              <a:t> Doğal çevrede </a:t>
            </a:r>
            <a:r>
              <a:rPr lang="tr-TR" sz="2200" dirty="0" err="1" smtClean="0"/>
              <a:t>varolan</a:t>
            </a:r>
            <a:r>
              <a:rPr lang="tr-TR" sz="2200" dirty="0" smtClean="0"/>
              <a:t> radyoaktif elementler kömürle birlikte yeraltından çıkarılmakta,  yanma sonrası kömürün organik bileşenleri (kül) bünyesinde birikmektedir. Dolayısıyla, kömürün yanması sonucu oluşan külün depolanması, radyoaktif kirliliğe neden olmaktadır. Uçucu küllerde bulunan demir, çinko, bakır, kurşun vb. ağır metaller yağmur sularıyla yer altı suyuna ve içme suyu kaynaklarına ulaşabilmektedir.</a:t>
            </a:r>
            <a:endParaRPr lang="tr-TR" sz="2200" dirty="0"/>
          </a:p>
        </p:txBody>
      </p:sp>
      <p:pic>
        <p:nvPicPr>
          <p:cNvPr id="5" name="Picture 2" descr="C:\Users\User\Desktop\3598_11_01_44.jpg"/>
          <p:cNvPicPr>
            <a:picLocks noChangeAspect="1" noChangeArrowheads="1"/>
          </p:cNvPicPr>
          <p:nvPr/>
        </p:nvPicPr>
        <p:blipFill>
          <a:blip r:embed="rId2"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54032"/>
          </a:xfrm>
        </p:spPr>
        <p:txBody>
          <a:bodyPr/>
          <a:lstStyle/>
          <a:p>
            <a:r>
              <a:rPr lang="tr-TR" sz="2800" b="1" dirty="0" smtClean="0">
                <a:solidFill>
                  <a:schemeClr val="bg2">
                    <a:lumMod val="25000"/>
                  </a:schemeClr>
                </a:solidFill>
              </a:rPr>
              <a:t>KÖMÜRÜN SERA GAZI ETKİSİ</a:t>
            </a:r>
            <a:endParaRPr lang="tr-TR" sz="2800" b="1" dirty="0">
              <a:solidFill>
                <a:schemeClr val="bg2">
                  <a:lumMod val="25000"/>
                </a:schemeClr>
              </a:solidFill>
            </a:endParaRPr>
          </a:p>
        </p:txBody>
      </p:sp>
      <p:sp>
        <p:nvSpPr>
          <p:cNvPr id="3" name="2 İçerik Yer Tutucusu"/>
          <p:cNvSpPr>
            <a:spLocks noGrp="1"/>
          </p:cNvSpPr>
          <p:nvPr>
            <p:ph idx="1"/>
          </p:nvPr>
        </p:nvSpPr>
        <p:spPr>
          <a:xfrm>
            <a:off x="457200" y="857232"/>
            <a:ext cx="8229600" cy="5429288"/>
          </a:xfr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ormAutofit/>
          </a:bodyPr>
          <a:lstStyle/>
          <a:p>
            <a:pPr algn="just">
              <a:buNone/>
            </a:pPr>
            <a:endParaRPr lang="tr-TR" sz="2400" dirty="0" smtClean="0">
              <a:sym typeface="Symbol"/>
            </a:endParaRPr>
          </a:p>
          <a:p>
            <a:pPr algn="just">
              <a:buFont typeface="Symbol"/>
              <a:buChar char="§"/>
            </a:pPr>
            <a:r>
              <a:rPr lang="tr-TR" sz="2400" dirty="0" smtClean="0"/>
              <a:t>Kömür stok sahalarında kömürün düzensiz depolanması, toprak ve yeraltı suyu kirliliğine sebep olmaktadır. </a:t>
            </a:r>
          </a:p>
          <a:p>
            <a:pPr algn="just">
              <a:buFont typeface="Symbol"/>
              <a:buChar char="§"/>
            </a:pPr>
            <a:endParaRPr lang="tr-TR" sz="2400" dirty="0" smtClean="0"/>
          </a:p>
          <a:p>
            <a:pPr algn="just">
              <a:buFont typeface="Symbol"/>
              <a:buChar char="§"/>
            </a:pPr>
            <a:r>
              <a:rPr lang="tr-TR" sz="2400" dirty="0" smtClean="0"/>
              <a:t>Termik santrallerde soğutma, temizleme vb. işlemler için önemli miktarda su kullanılmaktadır. Kullanılan bu suyunun deşarj sıcaklığının yüksek olması, alıcı ortamdaki yaşamı olumsuz yönde etkilemektedir. Ayrıca, kullanılan soğutma sularının alıcı ortama verilmeden önce arıtılması sırasında (geçici sertlik giderimi, çöktürme) kullanılan kimyasal maddeler, suyun verildiği ortamlarda kirliliğe neden olmaktadır. </a:t>
            </a:r>
            <a:endParaRPr lang="tr-TR" sz="2400" dirty="0"/>
          </a:p>
        </p:txBody>
      </p:sp>
      <p:pic>
        <p:nvPicPr>
          <p:cNvPr id="5" name="Picture 2" descr="C:\Users\User\Desktop\3598_11_01_44.jpg"/>
          <p:cNvPicPr>
            <a:picLocks noChangeAspect="1" noChangeArrowheads="1"/>
          </p:cNvPicPr>
          <p:nvPr/>
        </p:nvPicPr>
        <p:blipFill>
          <a:blip r:embed="rId2"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42910" y="785795"/>
            <a:ext cx="8001056" cy="7478970"/>
          </a:xfrm>
          <a:prstGeom prst="rect">
            <a:avLst/>
          </a:prstGeom>
        </p:spPr>
        <p:txBody>
          <a:bodyPr wrap="square">
            <a:spAutoFit/>
          </a:bodyPr>
          <a:lstStyle/>
          <a:p>
            <a:pPr algn="just"/>
            <a:r>
              <a:rPr lang="tr-TR" sz="2400" dirty="0" smtClean="0"/>
              <a:t>				 Çevre; insanların ve diğer 				              canlıların yaşamları boyunca 					ilişkilerini sürdürdükleri ve        				karşılıklı olarak etkileşim içinde   			              bulundukları  fiziki, biyolojik, 					sosyal, ekonomik ve kültürel bir 				ortamdır.</a:t>
            </a:r>
          </a:p>
          <a:p>
            <a:pPr algn="just"/>
            <a:r>
              <a:rPr lang="tr-TR" sz="2400" dirty="0" smtClean="0"/>
              <a:t>			             </a:t>
            </a:r>
            <a:r>
              <a:rPr lang="tr-TR" sz="2400" u="sng" dirty="0" smtClean="0"/>
              <a:t>Sağlıklı bir yaşamın sürdürülmesi 				ancak sağlıklı bir çevre ile    	   	    mümkündür. </a:t>
            </a:r>
            <a:r>
              <a:rPr lang="tr-TR" sz="2400" dirty="0" smtClean="0"/>
              <a:t/>
            </a:r>
            <a:br>
              <a:rPr lang="tr-TR" sz="2400" dirty="0" smtClean="0"/>
            </a:br>
            <a:endParaRPr lang="tr-TR" sz="2400" dirty="0" smtClean="0"/>
          </a:p>
          <a:p>
            <a:pPr algn="just"/>
            <a:r>
              <a:rPr lang="tr-TR" dirty="0" smtClean="0"/>
              <a:t>Bir ilişkiler sistemi olan çevrenin bozulması ve çevre sorunlarının ortaya çıkması, genellikle insan kaynaklı etkenlerin doğal dengeleri bozmasıyla başlamış, </a:t>
            </a:r>
            <a:r>
              <a:rPr lang="tr-TR" u="sng" dirty="0" smtClean="0"/>
              <a:t>plansız sanayileşme ve kentleşme sürecine bağlı olarak, toplum ve ülke yararını göz ardı eden, ülke kaynaklarını talan eden ve çevreyi giderek yok eden uygulamalar ile sürekli artış göstermiştir. </a:t>
            </a:r>
            <a:r>
              <a:rPr lang="tr-TR" dirty="0" smtClean="0"/>
              <a:t>Artan sorunların hem insanın fiziki bütünlüğünü hem de yaşam alanını tehdit etmesi nedeniyle, çevre hakkının ayrı bir hak olarak düzenlenmesi gereği doğmuştur. </a:t>
            </a:r>
          </a:p>
          <a:p>
            <a:pPr algn="just"/>
            <a:endParaRPr lang="tr-TR" dirty="0" smtClean="0"/>
          </a:p>
          <a:p>
            <a:pPr algn="just"/>
            <a:r>
              <a:rPr lang="tr-TR" sz="2400" dirty="0" smtClean="0"/>
              <a:t/>
            </a:r>
            <a:br>
              <a:rPr lang="tr-TR" sz="2400" dirty="0" smtClean="0"/>
            </a:br>
            <a:r>
              <a:rPr lang="tr-TR" sz="2400" dirty="0" smtClean="0"/>
              <a:t/>
            </a:r>
            <a:br>
              <a:rPr lang="tr-TR" sz="2400" dirty="0" smtClean="0"/>
            </a:br>
            <a:endParaRPr lang="tr-TR" sz="2400" dirty="0"/>
          </a:p>
        </p:txBody>
      </p:sp>
      <p:pic>
        <p:nvPicPr>
          <p:cNvPr id="5" name="Picture 2" descr="http://gaia-styles.de/wp-content/uploads/2011/10/Fotolia_12301811_M.jpg"/>
          <p:cNvPicPr>
            <a:picLocks noChangeAspect="1" noChangeArrowheads="1"/>
          </p:cNvPicPr>
          <p:nvPr/>
        </p:nvPicPr>
        <p:blipFill>
          <a:blip r:embed="rId2" cstate="print"/>
          <a:srcRect/>
          <a:stretch>
            <a:fillRect/>
          </a:stretch>
        </p:blipFill>
        <p:spPr bwMode="auto">
          <a:xfrm>
            <a:off x="0" y="1643050"/>
            <a:ext cx="4223213" cy="3263391"/>
          </a:xfrm>
          <a:prstGeom prst="rect">
            <a:avLst/>
          </a:prstGeom>
          <a:noFill/>
        </p:spPr>
      </p:pic>
      <p:pic>
        <p:nvPicPr>
          <p:cNvPr id="7" name="Picture 2" descr="C:\Users\User\Desktop\3598_11_01_44.jpg"/>
          <p:cNvPicPr>
            <a:picLocks noChangeAspect="1" noChangeArrowheads="1"/>
          </p:cNvPicPr>
          <p:nvPr/>
        </p:nvPicPr>
        <p:blipFill>
          <a:blip r:embed="rId3" cstate="print"/>
          <a:srcRect/>
          <a:stretch>
            <a:fillRect/>
          </a:stretch>
        </p:blipFill>
        <p:spPr bwMode="auto">
          <a:xfrm>
            <a:off x="8072462" y="0"/>
            <a:ext cx="1071538" cy="10695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0"/>
            <a:ext cx="7643866" cy="1000108"/>
          </a:xfrm>
          <a:solidFill>
            <a:schemeClr val="accent1">
              <a:lumMod val="20000"/>
              <a:lumOff val="80000"/>
            </a:schemeClr>
          </a:solidFill>
        </p:spPr>
        <p:txBody>
          <a:bodyPr>
            <a:noAutofit/>
          </a:bodyPr>
          <a:lstStyle/>
          <a:p>
            <a:r>
              <a:rPr lang="tr-TR" sz="2800" b="1" dirty="0" smtClean="0">
                <a:solidFill>
                  <a:schemeClr val="tx2">
                    <a:lumMod val="75000"/>
                  </a:schemeClr>
                </a:solidFill>
              </a:rPr>
              <a:t>Termik Santrallerde Çevre Sorunlarının </a:t>
            </a:r>
            <a:r>
              <a:rPr lang="tr-TR" sz="2800" b="1" dirty="0" err="1" smtClean="0">
                <a:solidFill>
                  <a:schemeClr val="tx2">
                    <a:lumMod val="75000"/>
                  </a:schemeClr>
                </a:solidFill>
              </a:rPr>
              <a:t>Berterafı</a:t>
            </a:r>
            <a:r>
              <a:rPr lang="tr-TR" sz="2800" b="1" dirty="0" smtClean="0">
                <a:solidFill>
                  <a:schemeClr val="tx2">
                    <a:lumMod val="75000"/>
                  </a:schemeClr>
                </a:solidFill>
              </a:rPr>
              <a:t>  </a:t>
            </a:r>
            <a:endParaRPr lang="tr-TR" sz="2800" b="1" dirty="0">
              <a:solidFill>
                <a:schemeClr val="tx2">
                  <a:lumMod val="75000"/>
                </a:schemeClr>
              </a:solidFill>
            </a:endParaRPr>
          </a:p>
        </p:txBody>
      </p:sp>
      <p:sp>
        <p:nvSpPr>
          <p:cNvPr id="3" name="2 İçerik Yer Tutucusu"/>
          <p:cNvSpPr>
            <a:spLocks noGrp="1"/>
          </p:cNvSpPr>
          <p:nvPr>
            <p:ph idx="1"/>
          </p:nvPr>
        </p:nvSpPr>
        <p:spPr>
          <a:xfrm>
            <a:off x="357158" y="1000108"/>
            <a:ext cx="8329642" cy="5643602"/>
          </a:xfr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oAutofit/>
          </a:bodyPr>
          <a:lstStyle/>
          <a:p>
            <a:pPr algn="just"/>
            <a:endParaRPr lang="tr-TR" sz="1800" dirty="0" smtClean="0"/>
          </a:p>
          <a:p>
            <a:pPr algn="just"/>
            <a:r>
              <a:rPr lang="tr-TR" sz="2400" dirty="0" smtClean="0"/>
              <a:t>Termik santrallerde yanma öncesinde, yanma sırasında ve sonrasında bir dizi yöntem ve teknolojiler kullanılarak çevre sorunları kısmen bertaraf edilebilmektedir.</a:t>
            </a:r>
          </a:p>
          <a:p>
            <a:pPr algn="just"/>
            <a:r>
              <a:rPr lang="tr-TR" sz="2400" dirty="0" smtClean="0"/>
              <a:t>Yanma öncesinde, düşük kaliteli kömürlerin iyileştirilmesi ve kükürt gibi kirleticilerin uzaklaştırılması amacıyla fiziksel ve kimyasal yöntemler uygulanmaktadır. Yıkama,  </a:t>
            </a:r>
            <a:r>
              <a:rPr lang="tr-TR" sz="2400" dirty="0" err="1" smtClean="0"/>
              <a:t>flotasyon</a:t>
            </a:r>
            <a:r>
              <a:rPr lang="tr-TR" sz="2400" dirty="0" smtClean="0"/>
              <a:t> </a:t>
            </a:r>
            <a:r>
              <a:rPr lang="tr-TR" sz="2400" dirty="0" err="1" smtClean="0"/>
              <a:t>santrifüjleme</a:t>
            </a:r>
            <a:r>
              <a:rPr lang="tr-TR" sz="2400" dirty="0" smtClean="0"/>
              <a:t>, elektrostatik temizleme, manyetik temizleme gibi kömürün zenginleştirilmesine yönelik fiziksel yöntemler, kömürün içerdiği zararlı bileşenlerin uzaklaştırılabildiği yöntemlerdir. Fiziksel yöntemlerle, kömürün özelliğine bağlı olarak SO2emisyonlarının % 10-40 arasında azaltılması mümkün olabilmektedir. </a:t>
            </a:r>
          </a:p>
          <a:p>
            <a:pPr algn="just"/>
            <a:r>
              <a:rPr lang="tr-TR" sz="2400" dirty="0" smtClean="0"/>
              <a:t>Bu tip fiziksel yöntemlere ilave olarak kimyasal yöntemler ve biyolojik yöntemler de kullanılabilmektedir.</a:t>
            </a:r>
          </a:p>
        </p:txBody>
      </p:sp>
      <p:pic>
        <p:nvPicPr>
          <p:cNvPr id="5" name="Picture 2" descr="C:\Users\User\Desktop\3598_11_01_44.jpg"/>
          <p:cNvPicPr>
            <a:picLocks noChangeAspect="1" noChangeArrowheads="1"/>
          </p:cNvPicPr>
          <p:nvPr/>
        </p:nvPicPr>
        <p:blipFill>
          <a:blip r:embed="rId3"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0"/>
            <a:ext cx="7643866" cy="1000108"/>
          </a:xfrm>
          <a:solidFill>
            <a:schemeClr val="accent1">
              <a:lumMod val="20000"/>
              <a:lumOff val="80000"/>
            </a:schemeClr>
          </a:solidFill>
        </p:spPr>
        <p:txBody>
          <a:bodyPr>
            <a:noAutofit/>
          </a:bodyPr>
          <a:lstStyle/>
          <a:p>
            <a:r>
              <a:rPr lang="tr-TR" sz="2800" b="1" dirty="0" smtClean="0">
                <a:solidFill>
                  <a:schemeClr val="tx2">
                    <a:lumMod val="75000"/>
                  </a:schemeClr>
                </a:solidFill>
              </a:rPr>
              <a:t>Termik Santrallerde Çevre Sorunlarının </a:t>
            </a:r>
            <a:r>
              <a:rPr lang="tr-TR" sz="2800" b="1" dirty="0" err="1" smtClean="0">
                <a:solidFill>
                  <a:schemeClr val="tx2">
                    <a:lumMod val="75000"/>
                  </a:schemeClr>
                </a:solidFill>
              </a:rPr>
              <a:t>Berterafı</a:t>
            </a:r>
            <a:r>
              <a:rPr lang="tr-TR" sz="2800" b="1" dirty="0" smtClean="0">
                <a:solidFill>
                  <a:schemeClr val="tx2">
                    <a:lumMod val="75000"/>
                  </a:schemeClr>
                </a:solidFill>
              </a:rPr>
              <a:t>  </a:t>
            </a:r>
            <a:endParaRPr lang="tr-TR" sz="2800" b="1" dirty="0">
              <a:solidFill>
                <a:schemeClr val="tx2">
                  <a:lumMod val="75000"/>
                </a:schemeClr>
              </a:solidFill>
            </a:endParaRPr>
          </a:p>
        </p:txBody>
      </p:sp>
      <p:sp>
        <p:nvSpPr>
          <p:cNvPr id="3" name="2 İçerik Yer Tutucusu"/>
          <p:cNvSpPr>
            <a:spLocks noGrp="1"/>
          </p:cNvSpPr>
          <p:nvPr>
            <p:ph idx="1"/>
          </p:nvPr>
        </p:nvSpPr>
        <p:spPr>
          <a:xfrm>
            <a:off x="285720" y="1000108"/>
            <a:ext cx="8572560" cy="5643602"/>
          </a:xfr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oAutofit/>
          </a:bodyPr>
          <a:lstStyle/>
          <a:p>
            <a:pPr algn="just"/>
            <a:endParaRPr lang="tr-TR" sz="2000" dirty="0" smtClean="0"/>
          </a:p>
          <a:p>
            <a:pPr algn="just"/>
            <a:r>
              <a:rPr lang="tr-TR" sz="2000" dirty="0" smtClean="0"/>
              <a:t>Kimyasal yöntemlerle ise SO2 emisyonları % 90'lara varan oranlarda uzaklaştırılabilmektedir. Kömürün temizlenmesi, çevre kirliliğini azaltmak ve santral verimini artırmak amacıyla kömürdeki nemin ve külün temizlenmesidir. Kömürün zenginleştirilmesi için kuru ve yaş yöntemler uygulanmaktadır. Termik santrallerde yakılan yüksek nem ve kül oranına sahip kömürler için, genellikle kuru yöntemlerle zenginleştirme yapılmaktadır.</a:t>
            </a:r>
          </a:p>
          <a:p>
            <a:pPr algn="just"/>
            <a:endParaRPr lang="tr-TR" sz="2000" dirty="0" smtClean="0"/>
          </a:p>
          <a:p>
            <a:pPr algn="just"/>
            <a:r>
              <a:rPr lang="tr-TR" sz="2000" dirty="0" smtClean="0"/>
              <a:t>Zenginleştirilen kömürün santrale beslenmesi sırasında oluşacak toz problemleri için, rüzgâr perdeleri, toz indirgeme sistemleri, toz tutma ekipmanları kullanılmaktadır. </a:t>
            </a:r>
          </a:p>
          <a:p>
            <a:pPr algn="just"/>
            <a:endParaRPr lang="tr-TR" sz="2000" dirty="0" smtClean="0"/>
          </a:p>
          <a:p>
            <a:pPr algn="just"/>
            <a:r>
              <a:rPr lang="tr-TR" sz="2000" dirty="0" smtClean="0"/>
              <a:t>Yakma sistemlerinde, kömürün yanması sonucu oluşan NOX ve </a:t>
            </a:r>
            <a:r>
              <a:rPr lang="tr-TR" sz="2000" dirty="0" err="1" smtClean="0"/>
              <a:t>SOX'lerin</a:t>
            </a:r>
            <a:r>
              <a:rPr lang="tr-TR" sz="2000" dirty="0" smtClean="0"/>
              <a:t> yanma sırasında kontrolünün sağlanabilmesi için öncelikle, kömürün özellikleri ve termik santralin etki alanının belirlenmesi ve belirlenen etki alanını kapsayacak uygun teknolojik araçların seçilmesi gerekir. </a:t>
            </a:r>
          </a:p>
        </p:txBody>
      </p:sp>
      <p:pic>
        <p:nvPicPr>
          <p:cNvPr id="5" name="Picture 2" descr="C:\Users\User\Desktop\3598_11_01_44.jpg"/>
          <p:cNvPicPr>
            <a:picLocks noChangeAspect="1" noChangeArrowheads="1"/>
          </p:cNvPicPr>
          <p:nvPr/>
        </p:nvPicPr>
        <p:blipFill>
          <a:blip r:embed="rId3"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0"/>
            <a:ext cx="7643866" cy="1000108"/>
          </a:xfrm>
          <a:solidFill>
            <a:schemeClr val="accent1">
              <a:lumMod val="20000"/>
              <a:lumOff val="80000"/>
            </a:schemeClr>
          </a:solidFill>
        </p:spPr>
        <p:txBody>
          <a:bodyPr>
            <a:noAutofit/>
          </a:bodyPr>
          <a:lstStyle/>
          <a:p>
            <a:r>
              <a:rPr lang="tr-TR" sz="2800" b="1" dirty="0" smtClean="0">
                <a:solidFill>
                  <a:schemeClr val="tx2">
                    <a:lumMod val="75000"/>
                  </a:schemeClr>
                </a:solidFill>
              </a:rPr>
              <a:t>Termik Santrallerde Çevre Sorunlarının </a:t>
            </a:r>
            <a:r>
              <a:rPr lang="tr-TR" sz="2800" b="1" dirty="0" err="1" smtClean="0">
                <a:solidFill>
                  <a:schemeClr val="tx2">
                    <a:lumMod val="75000"/>
                  </a:schemeClr>
                </a:solidFill>
              </a:rPr>
              <a:t>Berterafı</a:t>
            </a:r>
            <a:r>
              <a:rPr lang="tr-TR" sz="2800" b="1" dirty="0" smtClean="0">
                <a:solidFill>
                  <a:schemeClr val="tx2">
                    <a:lumMod val="75000"/>
                  </a:schemeClr>
                </a:solidFill>
              </a:rPr>
              <a:t>  </a:t>
            </a:r>
            <a:endParaRPr lang="tr-TR" sz="2800" b="1" dirty="0">
              <a:solidFill>
                <a:schemeClr val="tx2">
                  <a:lumMod val="75000"/>
                </a:schemeClr>
              </a:solidFill>
            </a:endParaRPr>
          </a:p>
        </p:txBody>
      </p:sp>
      <p:sp>
        <p:nvSpPr>
          <p:cNvPr id="3" name="2 İçerik Yer Tutucusu"/>
          <p:cNvSpPr>
            <a:spLocks noGrp="1"/>
          </p:cNvSpPr>
          <p:nvPr>
            <p:ph idx="1"/>
          </p:nvPr>
        </p:nvSpPr>
        <p:spPr>
          <a:xfrm>
            <a:off x="357158" y="1142984"/>
            <a:ext cx="8329642" cy="5643602"/>
          </a:xfr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oAutofit/>
          </a:bodyPr>
          <a:lstStyle/>
          <a:p>
            <a:pPr algn="just"/>
            <a:endParaRPr lang="tr-TR" sz="800" dirty="0" smtClean="0"/>
          </a:p>
          <a:p>
            <a:pPr algn="just"/>
            <a:r>
              <a:rPr lang="tr-TR" sz="2000" dirty="0" smtClean="0"/>
              <a:t>Santrallerde, yanma işlemi sonrasında oluşması muhtemel atık gazlar; partikül madde, CO2, </a:t>
            </a:r>
            <a:r>
              <a:rPr lang="tr-TR" sz="2000" dirty="0" err="1" smtClean="0"/>
              <a:t>NOx</a:t>
            </a:r>
            <a:r>
              <a:rPr lang="tr-TR" sz="2000" dirty="0" smtClean="0"/>
              <a:t> ve </a:t>
            </a:r>
            <a:r>
              <a:rPr lang="tr-TR" sz="2000" dirty="0" err="1" smtClean="0"/>
              <a:t>Sox’dir</a:t>
            </a:r>
            <a:r>
              <a:rPr lang="tr-TR" sz="2000" dirty="0" smtClean="0"/>
              <a:t>. Söz konusu yanma gazlarından </a:t>
            </a:r>
            <a:r>
              <a:rPr lang="tr-TR" sz="2000" dirty="0" err="1" smtClean="0"/>
              <a:t>SOx’in</a:t>
            </a:r>
            <a:r>
              <a:rPr lang="tr-TR" sz="2000" dirty="0" smtClean="0"/>
              <a:t> giderimi için çoğunlukla baca gazı </a:t>
            </a:r>
            <a:r>
              <a:rPr lang="tr-TR" sz="2000" dirty="0" err="1" smtClean="0"/>
              <a:t>desülfürizasyon</a:t>
            </a:r>
            <a:r>
              <a:rPr lang="tr-TR" sz="2000" dirty="0" smtClean="0"/>
              <a:t> (BGD) sistemi, partikül madde giderimi için elektrostatik filtreler ve </a:t>
            </a:r>
            <a:r>
              <a:rPr lang="tr-TR" sz="2000" dirty="0" err="1" smtClean="0"/>
              <a:t>NOx</a:t>
            </a:r>
            <a:r>
              <a:rPr lang="tr-TR" sz="2000" dirty="0" smtClean="0"/>
              <a:t> giderimi için ise Seçici Katalitik Redüksiyon yöntemli (</a:t>
            </a:r>
            <a:r>
              <a:rPr lang="tr-TR" sz="2000" dirty="0" err="1" smtClean="0"/>
              <a:t>DeNOX</a:t>
            </a:r>
            <a:r>
              <a:rPr lang="tr-TR" sz="2000" dirty="0" smtClean="0"/>
              <a:t>) sistemler kullanılmaktadır.</a:t>
            </a:r>
          </a:p>
          <a:p>
            <a:pPr algn="just"/>
            <a:endParaRPr lang="tr-TR" sz="800" dirty="0" smtClean="0"/>
          </a:p>
          <a:p>
            <a:pPr algn="just"/>
            <a:r>
              <a:rPr lang="tr-TR" sz="2000" b="1" u="sng" dirty="0" err="1" smtClean="0"/>
              <a:t>SOx</a:t>
            </a:r>
            <a:r>
              <a:rPr lang="tr-TR" sz="2000" b="1" u="sng" dirty="0" smtClean="0"/>
              <a:t> Emisyonlarının </a:t>
            </a:r>
            <a:r>
              <a:rPr lang="tr-TR" sz="2000" b="1" u="sng" dirty="0" err="1" smtClean="0"/>
              <a:t>Bertarafı</a:t>
            </a:r>
            <a:r>
              <a:rPr lang="tr-TR" sz="2000" b="1" u="sng" dirty="0" smtClean="0"/>
              <a:t>: </a:t>
            </a:r>
            <a:r>
              <a:rPr lang="tr-TR" sz="2000" dirty="0" err="1" smtClean="0"/>
              <a:t>SOx</a:t>
            </a:r>
            <a:r>
              <a:rPr lang="tr-TR" sz="2000" dirty="0" smtClean="0"/>
              <a:t> emisyonları kontrolünün en kolay yolu, düşük kükürtlü veya kükürtsüz yakıtların kullanılmasıdır. Kömürde  kükürdün giderilmesi, fiziksel,kimyasal veya biyolojik yöntemlerden birinin veya birkaçının birlikte uygulanması ile sağlanabilir. </a:t>
            </a:r>
            <a:r>
              <a:rPr lang="tr-TR" sz="2000" dirty="0" err="1" smtClean="0"/>
              <a:t>SOx</a:t>
            </a:r>
            <a:r>
              <a:rPr lang="tr-TR" sz="2000" dirty="0" smtClean="0"/>
              <a:t> gazlarının, yanma sırasında kısmen uzaklaştırılması amacıyla uygulanan kimyasal enjeksiyon yöntemi, genel olarak kireç, kireçtaşı, dolomit gibi malzemeler kullanılarak gerçekleştirilir. Yüksek giderme verimliliği sağlamak için genellikle ıslak kireçtaşı sistemleri kullanılmaktadır. Sistem, kazana, yanma sırasında doğrudan veya kömürle karıştırılarak beslenen malzemelerin, yanma odası şartlarında </a:t>
            </a:r>
            <a:r>
              <a:rPr lang="tr-TR" sz="2000" dirty="0" err="1" smtClean="0"/>
              <a:t>kalsine</a:t>
            </a:r>
            <a:r>
              <a:rPr lang="tr-TR" sz="2000" dirty="0" smtClean="0"/>
              <a:t> olarak katı sülfat ve sülfit formları oluşturacak şekilde </a:t>
            </a:r>
            <a:r>
              <a:rPr lang="tr-TR" sz="2000" dirty="0" err="1" smtClean="0"/>
              <a:t>SOx</a:t>
            </a:r>
            <a:r>
              <a:rPr lang="tr-TR" sz="2000" dirty="0" smtClean="0"/>
              <a:t> gazları ile tepkimeye girmeleri esasına dayanır. </a:t>
            </a:r>
          </a:p>
        </p:txBody>
      </p:sp>
      <p:pic>
        <p:nvPicPr>
          <p:cNvPr id="5" name="Picture 2" descr="C:\Users\User\Desktop\3598_11_01_44.jpg"/>
          <p:cNvPicPr>
            <a:picLocks noChangeAspect="1" noChangeArrowheads="1"/>
          </p:cNvPicPr>
          <p:nvPr/>
        </p:nvPicPr>
        <p:blipFill>
          <a:blip r:embed="rId3"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0"/>
            <a:ext cx="7643866" cy="1000108"/>
          </a:xfrm>
          <a:solidFill>
            <a:schemeClr val="accent1">
              <a:lumMod val="20000"/>
              <a:lumOff val="80000"/>
            </a:schemeClr>
          </a:solidFill>
        </p:spPr>
        <p:txBody>
          <a:bodyPr>
            <a:noAutofit/>
          </a:bodyPr>
          <a:lstStyle/>
          <a:p>
            <a:r>
              <a:rPr lang="tr-TR" sz="2800" b="1" dirty="0" smtClean="0">
                <a:solidFill>
                  <a:schemeClr val="tx2">
                    <a:lumMod val="75000"/>
                  </a:schemeClr>
                </a:solidFill>
              </a:rPr>
              <a:t>Termik Santrallerde Çevre Sorunlarının </a:t>
            </a:r>
            <a:r>
              <a:rPr lang="tr-TR" sz="2800" b="1" dirty="0" err="1" smtClean="0">
                <a:solidFill>
                  <a:schemeClr val="tx2">
                    <a:lumMod val="75000"/>
                  </a:schemeClr>
                </a:solidFill>
              </a:rPr>
              <a:t>Berterafı</a:t>
            </a:r>
            <a:r>
              <a:rPr lang="tr-TR" sz="2800" b="1" dirty="0" smtClean="0">
                <a:solidFill>
                  <a:schemeClr val="tx2">
                    <a:lumMod val="75000"/>
                  </a:schemeClr>
                </a:solidFill>
              </a:rPr>
              <a:t>  </a:t>
            </a:r>
            <a:endParaRPr lang="tr-TR" sz="2800" b="1" dirty="0">
              <a:solidFill>
                <a:schemeClr val="tx2">
                  <a:lumMod val="75000"/>
                </a:schemeClr>
              </a:solidFill>
            </a:endParaRPr>
          </a:p>
        </p:txBody>
      </p:sp>
      <p:sp>
        <p:nvSpPr>
          <p:cNvPr id="3" name="2 İçerik Yer Tutucusu"/>
          <p:cNvSpPr>
            <a:spLocks noGrp="1"/>
          </p:cNvSpPr>
          <p:nvPr>
            <p:ph idx="1"/>
          </p:nvPr>
        </p:nvSpPr>
        <p:spPr>
          <a:xfrm>
            <a:off x="357158" y="1000108"/>
            <a:ext cx="8329642" cy="5643602"/>
          </a:xfr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oAutofit/>
          </a:bodyPr>
          <a:lstStyle/>
          <a:p>
            <a:pPr algn="just"/>
            <a:endParaRPr lang="tr-TR" sz="1800" dirty="0" smtClean="0"/>
          </a:p>
          <a:p>
            <a:pPr algn="just"/>
            <a:endParaRPr lang="tr-TR" sz="1800" dirty="0" smtClean="0"/>
          </a:p>
          <a:p>
            <a:pPr algn="just"/>
            <a:endParaRPr lang="tr-TR" sz="1800" dirty="0" smtClean="0"/>
          </a:p>
        </p:txBody>
      </p:sp>
      <p:pic>
        <p:nvPicPr>
          <p:cNvPr id="5" name="Picture 2" descr="C:\Users\User\Desktop\3598_11_01_44.jpg"/>
          <p:cNvPicPr>
            <a:picLocks noChangeAspect="1" noChangeArrowheads="1"/>
          </p:cNvPicPr>
          <p:nvPr/>
        </p:nvPicPr>
        <p:blipFill>
          <a:blip r:embed="rId2" cstate="print"/>
          <a:srcRect/>
          <a:stretch>
            <a:fillRect/>
          </a:stretch>
        </p:blipFill>
        <p:spPr bwMode="auto">
          <a:xfrm>
            <a:off x="7990954" y="0"/>
            <a:ext cx="1153046" cy="1150938"/>
          </a:xfrm>
          <a:prstGeom prst="rect">
            <a:avLst/>
          </a:prstGeom>
          <a:noFill/>
          <a:ln w="9525">
            <a:noFill/>
            <a:miter lim="800000"/>
            <a:headEnd/>
            <a:tailEnd/>
          </a:ln>
        </p:spPr>
      </p:pic>
      <p:pic>
        <p:nvPicPr>
          <p:cNvPr id="6" name="5 Resim" descr="http://cdn.elektrikport.com/Content/201308/ws.jpg"/>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000100" y="1357298"/>
            <a:ext cx="6643734" cy="4714908"/>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0"/>
            <a:ext cx="7643866" cy="1000108"/>
          </a:xfrm>
          <a:solidFill>
            <a:schemeClr val="accent1">
              <a:lumMod val="20000"/>
              <a:lumOff val="80000"/>
            </a:schemeClr>
          </a:solidFill>
        </p:spPr>
        <p:txBody>
          <a:bodyPr>
            <a:noAutofit/>
          </a:bodyPr>
          <a:lstStyle/>
          <a:p>
            <a:r>
              <a:rPr lang="tr-TR" sz="2800" b="1" dirty="0" smtClean="0">
                <a:solidFill>
                  <a:schemeClr val="tx2">
                    <a:lumMod val="75000"/>
                  </a:schemeClr>
                </a:solidFill>
              </a:rPr>
              <a:t>Termik Santrallerde Çevre Sorunlarının </a:t>
            </a:r>
            <a:r>
              <a:rPr lang="tr-TR" sz="2800" b="1" dirty="0" err="1" smtClean="0">
                <a:solidFill>
                  <a:schemeClr val="tx2">
                    <a:lumMod val="75000"/>
                  </a:schemeClr>
                </a:solidFill>
              </a:rPr>
              <a:t>Berterafı</a:t>
            </a:r>
            <a:r>
              <a:rPr lang="tr-TR" sz="2800" b="1" dirty="0" smtClean="0">
                <a:solidFill>
                  <a:schemeClr val="tx2">
                    <a:lumMod val="75000"/>
                  </a:schemeClr>
                </a:solidFill>
              </a:rPr>
              <a:t>  </a:t>
            </a:r>
            <a:endParaRPr lang="tr-TR" sz="2800" b="1" dirty="0">
              <a:solidFill>
                <a:schemeClr val="tx2">
                  <a:lumMod val="75000"/>
                </a:schemeClr>
              </a:solidFill>
            </a:endParaRPr>
          </a:p>
        </p:txBody>
      </p:sp>
      <p:sp>
        <p:nvSpPr>
          <p:cNvPr id="3" name="2 İçerik Yer Tutucusu"/>
          <p:cNvSpPr>
            <a:spLocks noGrp="1"/>
          </p:cNvSpPr>
          <p:nvPr>
            <p:ph idx="1"/>
          </p:nvPr>
        </p:nvSpPr>
        <p:spPr>
          <a:xfrm>
            <a:off x="357158" y="1000108"/>
            <a:ext cx="8329642" cy="5643602"/>
          </a:xfr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oAutofit/>
          </a:bodyPr>
          <a:lstStyle/>
          <a:p>
            <a:pPr algn="just"/>
            <a:endParaRPr lang="tr-TR" sz="2000" dirty="0" smtClean="0"/>
          </a:p>
          <a:p>
            <a:pPr algn="just"/>
            <a:r>
              <a:rPr lang="tr-TR" sz="2000" dirty="0" smtClean="0"/>
              <a:t>BGD proseslerinin seçiminde prosesin uygulanacağı tesisin kapasitesi ve yük durumu, yakıt türü, yakıttaki kükürt miktarı, külün kükürt tutma özelliği, arıtıcı maddenin teminindeki kolaylık ve fiyatı, proses sonucu oluşan yan ürünlerin özelliği ve pazarlanabilirliği, atıkların depolanması ve çevresel faktörler önem taşımakta olup, proseslerin yatırım ve işletme maliyetleri buna göre değişmektedir. </a:t>
            </a:r>
          </a:p>
          <a:p>
            <a:pPr algn="just"/>
            <a:r>
              <a:rPr lang="tr-TR" sz="2000" dirty="0" smtClean="0"/>
              <a:t>BGD teknolojileri, genel olarak alkali çözeltiler kullanılarak baca gazındaki </a:t>
            </a:r>
            <a:r>
              <a:rPr lang="tr-TR" sz="2000" dirty="0" err="1" smtClean="0"/>
              <a:t>SOx'in</a:t>
            </a:r>
            <a:r>
              <a:rPr lang="tr-TR" sz="2000" dirty="0" smtClean="0"/>
              <a:t> kalsiyum ve sodyum bileşikler halinde tutulması prensibine dayanmakta olup, </a:t>
            </a:r>
            <a:r>
              <a:rPr lang="tr-TR" sz="2000" dirty="0" err="1" smtClean="0"/>
              <a:t>SOx</a:t>
            </a:r>
            <a:r>
              <a:rPr lang="tr-TR" sz="2000" dirty="0" smtClean="0"/>
              <a:t> ile reaksiyona giren bazik maddenin toz veya çözelti halinde gazla temas etmesi kriterine göre Yaş ve Kuru prosesler olarak sınıflandırılırlar.</a:t>
            </a:r>
          </a:p>
          <a:p>
            <a:pPr algn="just"/>
            <a:r>
              <a:rPr lang="tr-TR" sz="2000" dirty="0" smtClean="0"/>
              <a:t>Çoğunlukla; kuru prosesler, 300 MWe‟ye kadar, baca gazı akışı olan, düşük-orta miktarda kükürt içeriğine sahip yakıtların kullanıldığı tesislerde, yaş prosesler ise, 300 MWe üstü, baca gazı akışı olan, yüksek miktarda kükürt içeriğine sahip yakıtların kullanıldığı, orta-büyük tesislerde tercih edilmektedir.</a:t>
            </a:r>
          </a:p>
          <a:p>
            <a:pPr algn="just"/>
            <a:endParaRPr lang="tr-TR" sz="2000" dirty="0" smtClean="0"/>
          </a:p>
          <a:p>
            <a:pPr algn="just"/>
            <a:endParaRPr lang="tr-TR" sz="2000" dirty="0" smtClean="0"/>
          </a:p>
        </p:txBody>
      </p:sp>
      <p:pic>
        <p:nvPicPr>
          <p:cNvPr id="5" name="Picture 2" descr="C:\Users\User\Desktop\3598_11_01_44.jpg"/>
          <p:cNvPicPr>
            <a:picLocks noChangeAspect="1" noChangeArrowheads="1"/>
          </p:cNvPicPr>
          <p:nvPr/>
        </p:nvPicPr>
        <p:blipFill>
          <a:blip r:embed="rId2"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0"/>
            <a:ext cx="7643866" cy="1000108"/>
          </a:xfrm>
          <a:solidFill>
            <a:schemeClr val="accent1">
              <a:lumMod val="20000"/>
              <a:lumOff val="80000"/>
            </a:schemeClr>
          </a:solidFill>
        </p:spPr>
        <p:txBody>
          <a:bodyPr>
            <a:noAutofit/>
          </a:bodyPr>
          <a:lstStyle/>
          <a:p>
            <a:r>
              <a:rPr lang="tr-TR" sz="2800" b="1" smtClean="0">
                <a:solidFill>
                  <a:schemeClr val="tx2">
                    <a:lumMod val="75000"/>
                  </a:schemeClr>
                </a:solidFill>
              </a:rPr>
              <a:t>Termik Santrallerde Çevre Sorunlarının Berterafı  </a:t>
            </a:r>
            <a:endParaRPr lang="tr-TR" sz="2800" b="1" dirty="0">
              <a:solidFill>
                <a:schemeClr val="tx2">
                  <a:lumMod val="75000"/>
                </a:schemeClr>
              </a:solidFill>
            </a:endParaRPr>
          </a:p>
        </p:txBody>
      </p:sp>
      <p:sp>
        <p:nvSpPr>
          <p:cNvPr id="3" name="2 İçerik Yer Tutucusu"/>
          <p:cNvSpPr>
            <a:spLocks noGrp="1"/>
          </p:cNvSpPr>
          <p:nvPr>
            <p:ph idx="1"/>
          </p:nvPr>
        </p:nvSpPr>
        <p:spPr>
          <a:xfrm>
            <a:off x="357158" y="1000108"/>
            <a:ext cx="8329642" cy="5643602"/>
          </a:xfr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oAutofit/>
          </a:bodyPr>
          <a:lstStyle/>
          <a:p>
            <a:pPr algn="just"/>
            <a:endParaRPr lang="tr-TR" sz="800" b="1" u="sng" dirty="0" smtClean="0"/>
          </a:p>
          <a:p>
            <a:pPr algn="just"/>
            <a:r>
              <a:rPr lang="tr-TR" sz="2200" b="1" u="sng" dirty="0" smtClean="0"/>
              <a:t>NOX Emisyonlarının </a:t>
            </a:r>
            <a:r>
              <a:rPr lang="tr-TR" sz="2200" b="1" u="sng" dirty="0" err="1" smtClean="0"/>
              <a:t>Bertarafı</a:t>
            </a:r>
            <a:r>
              <a:rPr lang="tr-TR" sz="2200" b="1" u="sng" dirty="0" smtClean="0"/>
              <a:t>: </a:t>
            </a:r>
            <a:r>
              <a:rPr lang="tr-TR" sz="2200" dirty="0" smtClean="0"/>
              <a:t> Yakıt özelliklerine bağlı olarak uygun tasarımla ve yanma sırasında uygulanan tekniklerle, </a:t>
            </a:r>
            <a:r>
              <a:rPr lang="tr-TR" sz="2200" dirty="0" err="1" smtClean="0"/>
              <a:t>Nox</a:t>
            </a:r>
            <a:r>
              <a:rPr lang="tr-TR" sz="2200" dirty="0" smtClean="0"/>
              <a:t> emisyonları kontrol altına alınabilmektedir. Bu teknikler, baca gazının </a:t>
            </a:r>
            <a:r>
              <a:rPr lang="tr-TR" sz="2200" dirty="0" err="1" smtClean="0"/>
              <a:t>resirkülasyonu</a:t>
            </a:r>
            <a:r>
              <a:rPr lang="tr-TR" sz="2200" dirty="0" smtClean="0"/>
              <a:t>, düşük NOX yakıcılarının kullanımı, kademeli yakma gibi teknikler olup, Baca Gazı Azot Oksit Giderme (</a:t>
            </a:r>
            <a:r>
              <a:rPr lang="tr-TR" sz="2200" dirty="0" err="1" smtClean="0"/>
              <a:t>DeNOx</a:t>
            </a:r>
            <a:r>
              <a:rPr lang="tr-TR" sz="2200" dirty="0" smtClean="0"/>
              <a:t>) Sistemleri </a:t>
            </a:r>
            <a:r>
              <a:rPr lang="tr-TR" sz="2200" dirty="0" err="1" smtClean="0"/>
              <a:t>Nox</a:t>
            </a:r>
            <a:r>
              <a:rPr lang="tr-TR" sz="2200" dirty="0" smtClean="0"/>
              <a:t> </a:t>
            </a:r>
            <a:r>
              <a:rPr lang="tr-TR" sz="2200" dirty="0" smtClean="0"/>
              <a:t> </a:t>
            </a:r>
            <a:r>
              <a:rPr lang="tr-TR" sz="2200" dirty="0" err="1" smtClean="0"/>
              <a:t>gideriminde</a:t>
            </a:r>
            <a:r>
              <a:rPr lang="tr-TR" sz="2200" dirty="0" smtClean="0"/>
              <a:t> </a:t>
            </a:r>
            <a:r>
              <a:rPr lang="tr-TR" sz="2200" dirty="0" smtClean="0"/>
              <a:t>kullanılmaktadır. </a:t>
            </a:r>
          </a:p>
          <a:p>
            <a:pPr algn="just"/>
            <a:endParaRPr lang="tr-TR" sz="800" dirty="0" smtClean="0"/>
          </a:p>
          <a:p>
            <a:pPr algn="just"/>
            <a:r>
              <a:rPr lang="tr-TR" sz="2200" dirty="0" smtClean="0"/>
              <a:t>Baca çıkışlarındaki </a:t>
            </a:r>
            <a:r>
              <a:rPr lang="tr-TR" sz="2200" dirty="0" err="1" smtClean="0"/>
              <a:t>Nox</a:t>
            </a:r>
            <a:r>
              <a:rPr lang="tr-TR" sz="2200" dirty="0" smtClean="0"/>
              <a:t> emisyonlarını ulusal mevzuatta belirtilen sınırlara düşürmek için (200 mg/</a:t>
            </a:r>
            <a:r>
              <a:rPr lang="tr-TR" sz="2200" dirty="0" err="1" smtClean="0"/>
              <a:t>Nm</a:t>
            </a:r>
            <a:r>
              <a:rPr lang="tr-TR" sz="2200" dirty="0" smtClean="0"/>
              <a:t>³, % 6 O2, kuru), sulu amonyak bazlı </a:t>
            </a:r>
            <a:r>
              <a:rPr lang="tr-TR" sz="2200" dirty="0" err="1" smtClean="0"/>
              <a:t>DeNOx</a:t>
            </a:r>
            <a:r>
              <a:rPr lang="tr-TR" sz="2200" dirty="0" smtClean="0"/>
              <a:t> sistemleri uygulanabilmektedir. Baca gazlarının </a:t>
            </a:r>
            <a:r>
              <a:rPr lang="tr-TR" sz="2200" dirty="0" err="1" smtClean="0"/>
              <a:t>resirkülasyonu</a:t>
            </a:r>
            <a:r>
              <a:rPr lang="tr-TR" sz="2200" dirty="0" smtClean="0"/>
              <a:t> ile maksimum alev sıcaklığı azaltılarak oluşacak termal </a:t>
            </a:r>
            <a:r>
              <a:rPr lang="tr-TR" sz="2200" dirty="0" err="1" smtClean="0"/>
              <a:t>NOx</a:t>
            </a:r>
            <a:r>
              <a:rPr lang="tr-TR" sz="2200" dirty="0" smtClean="0"/>
              <a:t> miktarı düşürülebilmektedir. Az hava ile yakma, kademeli hava beslemesi ve kademeli yakıt besleme yöntemleri uygulanarak, maksimum alev sıcaklığı ve optimum oksijen miktarı ayarlanabilmekte ve </a:t>
            </a:r>
            <a:r>
              <a:rPr lang="tr-TR" sz="2200" dirty="0" err="1" smtClean="0"/>
              <a:t>NOx</a:t>
            </a:r>
            <a:r>
              <a:rPr lang="tr-TR" sz="2200" dirty="0" smtClean="0"/>
              <a:t> gazlarının oluşumu azaltılabilmektedir. </a:t>
            </a:r>
          </a:p>
        </p:txBody>
      </p:sp>
      <p:pic>
        <p:nvPicPr>
          <p:cNvPr id="5" name="Picture 2" descr="C:\Users\User\Desktop\3598_11_01_44.jpg"/>
          <p:cNvPicPr>
            <a:picLocks noChangeAspect="1" noChangeArrowheads="1"/>
          </p:cNvPicPr>
          <p:nvPr/>
        </p:nvPicPr>
        <p:blipFill>
          <a:blip r:embed="rId2"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0"/>
            <a:ext cx="7643866" cy="1000108"/>
          </a:xfrm>
          <a:solidFill>
            <a:schemeClr val="accent1">
              <a:lumMod val="20000"/>
              <a:lumOff val="80000"/>
            </a:schemeClr>
          </a:solidFill>
        </p:spPr>
        <p:txBody>
          <a:bodyPr>
            <a:noAutofit/>
          </a:bodyPr>
          <a:lstStyle/>
          <a:p>
            <a:r>
              <a:rPr lang="tr-TR" sz="2800" b="1" smtClean="0">
                <a:solidFill>
                  <a:schemeClr val="tx2">
                    <a:lumMod val="75000"/>
                  </a:schemeClr>
                </a:solidFill>
              </a:rPr>
              <a:t>Termik Santrallerde Çevre Sorunlarının Berterafı  </a:t>
            </a:r>
            <a:endParaRPr lang="tr-TR" sz="2800" b="1" dirty="0">
              <a:solidFill>
                <a:schemeClr val="tx2">
                  <a:lumMod val="75000"/>
                </a:schemeClr>
              </a:solidFill>
            </a:endParaRPr>
          </a:p>
        </p:txBody>
      </p:sp>
      <p:sp>
        <p:nvSpPr>
          <p:cNvPr id="3" name="2 İçerik Yer Tutucusu"/>
          <p:cNvSpPr>
            <a:spLocks noGrp="1"/>
          </p:cNvSpPr>
          <p:nvPr>
            <p:ph idx="1"/>
          </p:nvPr>
        </p:nvSpPr>
        <p:spPr>
          <a:xfrm>
            <a:off x="357158" y="1000108"/>
            <a:ext cx="8329642" cy="5643602"/>
          </a:xfr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oAutofit/>
          </a:bodyPr>
          <a:lstStyle/>
          <a:p>
            <a:pPr algn="just"/>
            <a:endParaRPr lang="tr-TR" sz="2400" dirty="0" smtClean="0"/>
          </a:p>
          <a:p>
            <a:pPr algn="just"/>
            <a:r>
              <a:rPr lang="tr-TR" sz="2400" dirty="0" smtClean="0"/>
              <a:t>Yanma sırasında uygulanan tekniklerle NOX emisyonları kontrolünün yeterli olmaması durumunda, yanma sonrası baca gazlarından </a:t>
            </a:r>
            <a:r>
              <a:rPr lang="tr-TR" sz="2400" dirty="0" err="1" smtClean="0"/>
              <a:t>NOX'lerin</a:t>
            </a:r>
            <a:r>
              <a:rPr lang="tr-TR" sz="2400" dirty="0" smtClean="0"/>
              <a:t> uzaklaştırılması amacıyla değişik teknolojiler geliştirilmiştir. Bunlar seçici katalitik indirgeme (SCR) ve seçimli katalitik olmayan indirgeme (SNCR) teknolojilerdir. Seçici katalitik indirgeme teknolojisi, 300-450°C aralığında </a:t>
            </a:r>
            <a:r>
              <a:rPr lang="tr-TR" sz="2400" dirty="0" err="1" smtClean="0"/>
              <a:t>NOX’lerin</a:t>
            </a:r>
            <a:r>
              <a:rPr lang="tr-TR" sz="2400" dirty="0" smtClean="0"/>
              <a:t> amonyak ve katalizör kullanılarak su ve nitrojene ayrıştırılması prensibine dayanmaktadır. </a:t>
            </a:r>
            <a:r>
              <a:rPr lang="tr-TR" sz="2400" dirty="0" err="1" smtClean="0"/>
              <a:t>Elekrofiltrelerden</a:t>
            </a:r>
            <a:r>
              <a:rPr lang="tr-TR" sz="2400" dirty="0" smtClean="0"/>
              <a:t> önce veya sonra uygulanabilmekle birlikte, kömür yakan santrallerde </a:t>
            </a:r>
            <a:r>
              <a:rPr lang="tr-TR" sz="2400" dirty="0" err="1" smtClean="0"/>
              <a:t>elekrofiltrelerden</a:t>
            </a:r>
            <a:r>
              <a:rPr lang="tr-TR" sz="2400" dirty="0" smtClean="0"/>
              <a:t> sonra uygulanması tercih edilmektedir</a:t>
            </a:r>
            <a:r>
              <a:rPr lang="tr-TR" sz="2400" smtClean="0"/>
              <a:t>. </a:t>
            </a:r>
          </a:p>
          <a:p>
            <a:pPr algn="just"/>
            <a:endParaRPr lang="tr-TR" sz="2400" smtClean="0"/>
          </a:p>
          <a:p>
            <a:pPr algn="just"/>
            <a:endParaRPr lang="tr-TR" sz="2400" dirty="0" smtClean="0"/>
          </a:p>
        </p:txBody>
      </p:sp>
      <p:pic>
        <p:nvPicPr>
          <p:cNvPr id="5" name="Picture 2" descr="C:\Users\User\Desktop\3598_11_01_44.jpg"/>
          <p:cNvPicPr>
            <a:picLocks noChangeAspect="1" noChangeArrowheads="1"/>
          </p:cNvPicPr>
          <p:nvPr/>
        </p:nvPicPr>
        <p:blipFill>
          <a:blip r:embed="rId2"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0"/>
            <a:ext cx="7643866" cy="1000108"/>
          </a:xfrm>
          <a:solidFill>
            <a:schemeClr val="accent1">
              <a:lumMod val="20000"/>
              <a:lumOff val="80000"/>
            </a:schemeClr>
          </a:solidFill>
        </p:spPr>
        <p:txBody>
          <a:bodyPr>
            <a:noAutofit/>
          </a:bodyPr>
          <a:lstStyle/>
          <a:p>
            <a:r>
              <a:rPr lang="tr-TR" sz="2800" b="1" smtClean="0">
                <a:solidFill>
                  <a:schemeClr val="tx2">
                    <a:lumMod val="75000"/>
                  </a:schemeClr>
                </a:solidFill>
              </a:rPr>
              <a:t>Termik Santrallerde Çevre Sorunlarının Berterafı  </a:t>
            </a:r>
            <a:endParaRPr lang="tr-TR" sz="2800" b="1" dirty="0">
              <a:solidFill>
                <a:schemeClr val="tx2">
                  <a:lumMod val="75000"/>
                </a:schemeClr>
              </a:solidFill>
            </a:endParaRPr>
          </a:p>
        </p:txBody>
      </p:sp>
      <p:sp>
        <p:nvSpPr>
          <p:cNvPr id="3" name="2 İçerik Yer Tutucusu"/>
          <p:cNvSpPr>
            <a:spLocks noGrp="1"/>
          </p:cNvSpPr>
          <p:nvPr>
            <p:ph idx="1"/>
          </p:nvPr>
        </p:nvSpPr>
        <p:spPr>
          <a:xfrm>
            <a:off x="357158" y="1000108"/>
            <a:ext cx="8329642" cy="5643602"/>
          </a:xfr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oAutofit/>
          </a:bodyPr>
          <a:lstStyle/>
          <a:p>
            <a:pPr algn="just"/>
            <a:endParaRPr lang="tr-TR" sz="1800" b="1" u="sng" dirty="0" smtClean="0"/>
          </a:p>
          <a:p>
            <a:pPr algn="just"/>
            <a:r>
              <a:rPr lang="tr-TR" sz="2400" b="1" u="sng" dirty="0" smtClean="0"/>
              <a:t>CO2 Emisyonlarının </a:t>
            </a:r>
            <a:r>
              <a:rPr lang="tr-TR" sz="2400" b="1" u="sng" dirty="0" err="1" smtClean="0"/>
              <a:t>Bertarafı</a:t>
            </a:r>
            <a:r>
              <a:rPr lang="tr-TR" sz="2400" dirty="0" smtClean="0"/>
              <a:t> İklim değişikliğine neden olması nedeniyle son dönemde çevresel sorunların azaltılması yönünde çok daha fazla üzerinde durulmaktadır. CO2 </a:t>
            </a:r>
            <a:r>
              <a:rPr lang="tr-TR" sz="2400" dirty="0" err="1" smtClean="0"/>
              <a:t>bertarafında</a:t>
            </a:r>
            <a:r>
              <a:rPr lang="tr-TR" sz="2400" dirty="0" smtClean="0"/>
              <a:t> iki yöntem kullanılmaktadır: (1) alkalin bir absorban içerisinde soğurulup ısıtılma sonrasında yüksek konsantrasyonlu CO2 tutulumunun sağlandığı </a:t>
            </a:r>
            <a:r>
              <a:rPr lang="tr-TR" sz="2400" u="sng" dirty="0" smtClean="0"/>
              <a:t>alkalin soğurma işlemi </a:t>
            </a:r>
            <a:r>
              <a:rPr lang="tr-TR" sz="2400" dirty="0" smtClean="0"/>
              <a:t>ve (2) yanma gazlarının (yanma için gerekli oksijenin teminiyle) CO2 ve suya dönüştürüldüğü ve çevrim gazına oksijen teminiyle kömürün yanması ve yanma gazının çevrilmesi sırasında CO2'nin baskılanıp tutulduğu </a:t>
            </a:r>
            <a:r>
              <a:rPr lang="tr-TR" sz="2400" u="sng" dirty="0" err="1" smtClean="0"/>
              <a:t>oksidasyon</a:t>
            </a:r>
            <a:r>
              <a:rPr lang="tr-TR" sz="2400" u="sng" dirty="0" smtClean="0"/>
              <a:t> yanma yöntemi. </a:t>
            </a:r>
          </a:p>
        </p:txBody>
      </p:sp>
      <p:pic>
        <p:nvPicPr>
          <p:cNvPr id="5" name="Picture 2" descr="C:\Users\User\Desktop\3598_11_01_44.jpg"/>
          <p:cNvPicPr>
            <a:picLocks noChangeAspect="1" noChangeArrowheads="1"/>
          </p:cNvPicPr>
          <p:nvPr/>
        </p:nvPicPr>
        <p:blipFill>
          <a:blip r:embed="rId2"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4572000" y="3714752"/>
            <a:ext cx="4385580" cy="2786082"/>
          </a:xfrm>
          <a:prstGeom prst="rect">
            <a:avLst/>
          </a:prstGeom>
          <a:noFill/>
          <a:ln w="9525">
            <a:noFill/>
            <a:miter lim="800000"/>
            <a:headEnd/>
            <a:tailEnd/>
          </a:ln>
          <a:effectLst>
            <a:outerShdw blurRad="927100" dist="50800" dir="5400000" algn="ctr" rotWithShape="0">
              <a:schemeClr val="bg1">
                <a:alpha val="74000"/>
              </a:schemeClr>
            </a:outerShdw>
          </a:effectLst>
        </p:spPr>
      </p:pic>
      <p:sp>
        <p:nvSpPr>
          <p:cNvPr id="2" name="1 Başlık"/>
          <p:cNvSpPr>
            <a:spLocks noGrp="1"/>
          </p:cNvSpPr>
          <p:nvPr>
            <p:ph type="title"/>
          </p:nvPr>
        </p:nvSpPr>
        <p:spPr>
          <a:xfrm>
            <a:off x="214282" y="0"/>
            <a:ext cx="7643866" cy="1000108"/>
          </a:xfrm>
          <a:solidFill>
            <a:schemeClr val="accent1">
              <a:lumMod val="20000"/>
              <a:lumOff val="80000"/>
            </a:schemeClr>
          </a:solidFill>
        </p:spPr>
        <p:txBody>
          <a:bodyPr>
            <a:noAutofit/>
          </a:bodyPr>
          <a:lstStyle/>
          <a:p>
            <a:r>
              <a:rPr lang="tr-TR" sz="2800" b="1" smtClean="0">
                <a:solidFill>
                  <a:schemeClr val="tx2">
                    <a:lumMod val="75000"/>
                  </a:schemeClr>
                </a:solidFill>
              </a:rPr>
              <a:t>Termik Santrallerde Çevre Sorunlarının Berterafı  </a:t>
            </a:r>
            <a:endParaRPr lang="tr-TR" sz="2800" b="1" dirty="0">
              <a:solidFill>
                <a:schemeClr val="tx2">
                  <a:lumMod val="75000"/>
                </a:schemeClr>
              </a:solidFill>
            </a:endParaRPr>
          </a:p>
        </p:txBody>
      </p:sp>
      <p:pic>
        <p:nvPicPr>
          <p:cNvPr id="5" name="Picture 2" descr="C:\Users\User\Desktop\3598_11_01_44.jpg"/>
          <p:cNvPicPr>
            <a:picLocks noChangeAspect="1" noChangeArrowheads="1"/>
          </p:cNvPicPr>
          <p:nvPr/>
        </p:nvPicPr>
        <p:blipFill>
          <a:blip r:embed="rId3" cstate="print"/>
          <a:srcRect/>
          <a:stretch>
            <a:fillRect/>
          </a:stretch>
        </p:blipFill>
        <p:spPr bwMode="auto">
          <a:xfrm>
            <a:off x="7990954" y="0"/>
            <a:ext cx="1153046" cy="1150938"/>
          </a:xfrm>
          <a:prstGeom prst="rect">
            <a:avLst/>
          </a:prstGeom>
          <a:noFill/>
          <a:ln w="9525">
            <a:noFill/>
            <a:miter lim="800000"/>
            <a:headEnd/>
            <a:tailEnd/>
          </a:ln>
        </p:spPr>
      </p:pic>
      <p:sp>
        <p:nvSpPr>
          <p:cNvPr id="6" name="5 Dikdörtgen"/>
          <p:cNvSpPr/>
          <p:nvPr/>
        </p:nvSpPr>
        <p:spPr>
          <a:xfrm>
            <a:off x="214282" y="1000108"/>
            <a:ext cx="8786874" cy="4708981"/>
          </a:xfrm>
          <a:prstGeom prst="rect">
            <a:avLst/>
          </a:prstGeom>
        </p:spPr>
        <p:txBody>
          <a:bodyPr wrap="square">
            <a:spAutoFit/>
          </a:bodyPr>
          <a:lstStyle/>
          <a:p>
            <a:endParaRPr lang="tr-TR" sz="2000" dirty="0" smtClean="0"/>
          </a:p>
          <a:p>
            <a:r>
              <a:rPr lang="tr-TR" sz="2000" b="1" u="sng" dirty="0" smtClean="0"/>
              <a:t>Toz Tutma Sistemleri</a:t>
            </a:r>
            <a:r>
              <a:rPr lang="tr-TR" sz="2000" dirty="0" smtClean="0"/>
              <a:t> Elektrostatik filtreler, uçucu küllerin atmosfere atılarak çevre kirliliğine neden olmasını önlemek için kullanılmaktadır. Günümüzde modern kömürlü termik santrallerin tamamı elektro statik filtre (ESF, kısaca </a:t>
            </a:r>
            <a:r>
              <a:rPr lang="tr-TR" sz="2000" dirty="0" err="1" smtClean="0"/>
              <a:t>elektrofiltre</a:t>
            </a:r>
            <a:r>
              <a:rPr lang="tr-TR" sz="2000" dirty="0" smtClean="0"/>
              <a:t> olarak da adlandırılan) veya torba filtre ile donatılmaktadır. </a:t>
            </a:r>
          </a:p>
          <a:p>
            <a:r>
              <a:rPr lang="tr-TR" sz="2000" dirty="0" smtClean="0"/>
              <a:t> </a:t>
            </a:r>
          </a:p>
          <a:p>
            <a:r>
              <a:rPr lang="tr-TR" sz="2000" dirty="0" smtClean="0"/>
              <a:t>Elektrostatik filtreler, askıda katı madde içeren gazların, oluşturulan elektrik alanı içerisinden geçirilerek, yükleme elektrotları ile elektriksel olarak negatif yükle yüklenmesi ve negatif yükle yüklenmiş maddelerin pozitif toplama elektrotlarında toplanarak gazdan ayrılması ilkesi ile çalışmaktadır.</a:t>
            </a:r>
          </a:p>
          <a:p>
            <a:r>
              <a:rPr lang="tr-TR" sz="2000" dirty="0" smtClean="0"/>
              <a:t> </a:t>
            </a:r>
          </a:p>
          <a:p>
            <a:r>
              <a:rPr lang="tr-TR" sz="2000" dirty="0" smtClean="0"/>
              <a:t>Toplama elektrotları üzerinde toplanan kül, </a:t>
            </a:r>
          </a:p>
          <a:p>
            <a:r>
              <a:rPr lang="tr-TR" sz="2000" dirty="0" smtClean="0"/>
              <a:t>elektrotların belirli aralıklarla silkelenmesi </a:t>
            </a:r>
          </a:p>
          <a:p>
            <a:r>
              <a:rPr lang="tr-TR" sz="2000" dirty="0" smtClean="0"/>
              <a:t>sonucu elektro filtre altındaki kül </a:t>
            </a:r>
            <a:r>
              <a:rPr lang="tr-TR" sz="2000" dirty="0" err="1" smtClean="0"/>
              <a:t>bunkerlerine</a:t>
            </a:r>
            <a:endParaRPr lang="tr-TR" sz="2000" dirty="0" smtClean="0"/>
          </a:p>
          <a:p>
            <a:r>
              <a:rPr lang="tr-TR" sz="2000" dirty="0" smtClean="0"/>
              <a:t> dökülmektedir.</a:t>
            </a:r>
            <a:endParaRPr lang="tr-TR"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0"/>
            <a:ext cx="7643866" cy="1000108"/>
          </a:xfrm>
          <a:solidFill>
            <a:schemeClr val="accent1">
              <a:lumMod val="20000"/>
              <a:lumOff val="80000"/>
            </a:schemeClr>
          </a:solidFill>
        </p:spPr>
        <p:txBody>
          <a:bodyPr>
            <a:noAutofit/>
          </a:bodyPr>
          <a:lstStyle/>
          <a:p>
            <a:r>
              <a:rPr lang="tr-TR" sz="2800" b="1" smtClean="0">
                <a:solidFill>
                  <a:schemeClr val="tx2">
                    <a:lumMod val="75000"/>
                  </a:schemeClr>
                </a:solidFill>
              </a:rPr>
              <a:t>Termik Santrallerde Çevre Sorunlarının Berterafı  </a:t>
            </a:r>
            <a:endParaRPr lang="tr-TR" sz="2800" b="1" dirty="0">
              <a:solidFill>
                <a:schemeClr val="tx2">
                  <a:lumMod val="75000"/>
                </a:schemeClr>
              </a:solidFill>
            </a:endParaRPr>
          </a:p>
        </p:txBody>
      </p:sp>
      <p:sp>
        <p:nvSpPr>
          <p:cNvPr id="3" name="2 İçerik Yer Tutucusu"/>
          <p:cNvSpPr>
            <a:spLocks noGrp="1"/>
          </p:cNvSpPr>
          <p:nvPr>
            <p:ph idx="1"/>
          </p:nvPr>
        </p:nvSpPr>
        <p:spPr>
          <a:xfrm>
            <a:off x="357158" y="1000108"/>
            <a:ext cx="8329642" cy="5643602"/>
          </a:xfr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oAutofit/>
          </a:bodyPr>
          <a:lstStyle/>
          <a:p>
            <a:pPr algn="just"/>
            <a:endParaRPr lang="tr-TR" sz="2000" b="1" u="sng" dirty="0" smtClean="0"/>
          </a:p>
          <a:p>
            <a:pPr algn="just"/>
            <a:r>
              <a:rPr lang="tr-TR" sz="2000" b="1" u="sng" dirty="0" smtClean="0"/>
              <a:t>Kül Uzaklaştırma Sistemleri </a:t>
            </a:r>
            <a:r>
              <a:rPr lang="tr-TR" sz="2000" dirty="0" smtClean="0"/>
              <a:t>Termik santrallerde oluşacak küller iki başlık altında gruplandırılabilir. Taban (Yatak) külü ve uçucu kül. Taban külü olarak adlandırılan kül, kazan altından alınmakta olan, nispeten parçacık boyutu büyük olan küldür. Uçucu kül, yanma reaksiyonu sonucunda kazanı üstten terk eden ve genel olarak gaz akışı ile taşınabilecek kadar küçük olan parçacıklardan oluşan küldür. Her iki kül tipi için, birbirinden bağımsız kül uzaklaştırma sistemleri kurulur. Uçucu kül uzaklaştırma sistemi; </a:t>
            </a:r>
            <a:r>
              <a:rPr lang="tr-TR" sz="2000" dirty="0" err="1" smtClean="0"/>
              <a:t>ekonomizör</a:t>
            </a:r>
            <a:r>
              <a:rPr lang="tr-TR" sz="2000" dirty="0" smtClean="0"/>
              <a:t> ve ESF altında biriken uçucu külü toplayarak kül silosuna taşımaktadır. Taban (Yatak) külü çıkartma ve uzaklaştırma sistemi ise kül </a:t>
            </a:r>
            <a:r>
              <a:rPr lang="tr-TR" sz="2000" dirty="0" err="1" smtClean="0"/>
              <a:t>bunkeri</a:t>
            </a:r>
            <a:r>
              <a:rPr lang="tr-TR" sz="2000" dirty="0" smtClean="0"/>
              <a:t>, daldırma sıyırıcı konveyörü, taşma suyu haznesi, yüksek verimli </a:t>
            </a:r>
            <a:r>
              <a:rPr lang="tr-TR" sz="2000" dirty="0" err="1" smtClean="0"/>
              <a:t>konsantratör</a:t>
            </a:r>
            <a:r>
              <a:rPr lang="tr-TR" sz="2000" dirty="0" smtClean="0"/>
              <a:t>, kül soğutma kulesi, arıtılmış kül soğutma suyu pompaları, geri dönüş su pompaları gibi alt ünitelerden oluşmaktadır. </a:t>
            </a:r>
          </a:p>
          <a:p>
            <a:pPr algn="just"/>
            <a:r>
              <a:rPr lang="tr-TR" sz="2000" dirty="0" smtClean="0"/>
              <a:t>Termik santrallerden kaynaklanan çevre sorunlarının giderilmesi için, yukarıda sayılan sistem ve yöntemlerden başka, kömür sahasında Islak Toz Giderme Sistemi, Kireçtaşı Hazırlama ve Besleme Sistemi ve Su Hazırlama ve Arıtma Sistemleri de bulunmaktadır.</a:t>
            </a:r>
          </a:p>
        </p:txBody>
      </p:sp>
      <p:pic>
        <p:nvPicPr>
          <p:cNvPr id="5" name="Picture 2" descr="C:\Users\User\Desktop\3598_11_01_44.jpg"/>
          <p:cNvPicPr>
            <a:picLocks noChangeAspect="1" noChangeArrowheads="1"/>
          </p:cNvPicPr>
          <p:nvPr/>
        </p:nvPicPr>
        <p:blipFill>
          <a:blip r:embed="rId2"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1520" y="116632"/>
            <a:ext cx="1800200" cy="2083088"/>
          </a:xfrm>
          <a:prstGeom prst="rect">
            <a:avLst/>
          </a:prstGeom>
        </p:spPr>
      </p:pic>
      <p:sp>
        <p:nvSpPr>
          <p:cNvPr id="5" name="Rectangle 4"/>
          <p:cNvSpPr/>
          <p:nvPr/>
        </p:nvSpPr>
        <p:spPr>
          <a:xfrm>
            <a:off x="2160240" y="1556792"/>
            <a:ext cx="7236296" cy="523220"/>
          </a:xfrm>
          <a:prstGeom prst="rect">
            <a:avLst/>
          </a:prstGeom>
        </p:spPr>
        <p:txBody>
          <a:bodyPr wrap="square">
            <a:spAutoFit/>
          </a:bodyPr>
          <a:lstStyle/>
          <a:p>
            <a:r>
              <a:rPr lang="en-US" sz="2800" b="1" u="none" dirty="0">
                <a:solidFill>
                  <a:srgbClr val="0000FF"/>
                </a:solidFill>
              </a:rPr>
              <a:t>United Nations Environment </a:t>
            </a:r>
            <a:r>
              <a:rPr lang="en-US" sz="2800" b="1" u="none" dirty="0" err="1">
                <a:solidFill>
                  <a:srgbClr val="0000FF"/>
                </a:solidFill>
              </a:rPr>
              <a:t>Programme</a:t>
            </a:r>
            <a:endParaRPr lang="en-US" sz="2800" u="none" dirty="0">
              <a:solidFill>
                <a:srgbClr val="0000FF"/>
              </a:solidFill>
            </a:endParaRPr>
          </a:p>
        </p:txBody>
      </p:sp>
      <p:sp>
        <p:nvSpPr>
          <p:cNvPr id="6" name="Rectangle 5"/>
          <p:cNvSpPr/>
          <p:nvPr/>
        </p:nvSpPr>
        <p:spPr>
          <a:xfrm>
            <a:off x="3174355" y="2060848"/>
            <a:ext cx="3557885" cy="369332"/>
          </a:xfrm>
          <a:prstGeom prst="rect">
            <a:avLst/>
          </a:prstGeom>
        </p:spPr>
        <p:txBody>
          <a:bodyPr wrap="none">
            <a:spAutoFit/>
          </a:bodyPr>
          <a:lstStyle/>
          <a:p>
            <a:r>
              <a:rPr lang="en-US" b="1" u="none" dirty="0">
                <a:solidFill>
                  <a:srgbClr val="0000FF"/>
                </a:solidFill>
              </a:rPr>
              <a:t>environment  for  development</a:t>
            </a:r>
          </a:p>
        </p:txBody>
      </p:sp>
      <p:sp>
        <p:nvSpPr>
          <p:cNvPr id="7" name="Rectangle 6"/>
          <p:cNvSpPr/>
          <p:nvPr/>
        </p:nvSpPr>
        <p:spPr>
          <a:xfrm>
            <a:off x="504056" y="6064260"/>
            <a:ext cx="8892480" cy="677108"/>
          </a:xfrm>
          <a:prstGeom prst="rect">
            <a:avLst/>
          </a:prstGeom>
        </p:spPr>
        <p:txBody>
          <a:bodyPr wrap="square">
            <a:spAutoFit/>
          </a:bodyPr>
          <a:lstStyle/>
          <a:p>
            <a:r>
              <a:rPr lang="en-US" sz="1900" b="1" u="none" dirty="0">
                <a:solidFill>
                  <a:srgbClr val="0000FF"/>
                </a:solidFill>
              </a:rPr>
              <a:t>Declaration of the United Nations Conference on the Human </a:t>
            </a:r>
            <a:r>
              <a:rPr lang="en-US" sz="1900" b="1" u="none" dirty="0" smtClean="0">
                <a:solidFill>
                  <a:srgbClr val="0000FF"/>
                </a:solidFill>
              </a:rPr>
              <a:t>Environment June 1972, Stockholm</a:t>
            </a:r>
            <a:endParaRPr lang="en-US" sz="1900" u="none" dirty="0">
              <a:solidFill>
                <a:srgbClr val="0000FF"/>
              </a:solidFill>
            </a:endParaRPr>
          </a:p>
        </p:txBody>
      </p:sp>
      <p:sp>
        <p:nvSpPr>
          <p:cNvPr id="9" name="Rectangle 8"/>
          <p:cNvSpPr/>
          <p:nvPr/>
        </p:nvSpPr>
        <p:spPr>
          <a:xfrm>
            <a:off x="179512" y="2636912"/>
            <a:ext cx="8712968" cy="2308324"/>
          </a:xfrm>
          <a:prstGeom prst="rect">
            <a:avLst/>
          </a:prstGeom>
        </p:spPr>
        <p:txBody>
          <a:bodyPr wrap="square">
            <a:spAutoFit/>
          </a:bodyPr>
          <a:lstStyle/>
          <a:p>
            <a:pPr algn="just"/>
            <a:r>
              <a:rPr lang="en-US" sz="3600" i="1" u="none" dirty="0" smtClean="0">
                <a:solidFill>
                  <a:srgbClr val="D90A05"/>
                </a:solidFill>
              </a:rPr>
              <a:t>‘</a:t>
            </a:r>
            <a:r>
              <a:rPr lang="en-US" sz="3600" i="1" u="none" dirty="0" err="1" smtClean="0">
                <a:solidFill>
                  <a:srgbClr val="D90A05"/>
                </a:solidFill>
              </a:rPr>
              <a:t>insan</a:t>
            </a:r>
            <a:r>
              <a:rPr lang="en-US" sz="3600" i="1" u="none" dirty="0">
                <a:solidFill>
                  <a:srgbClr val="D90A05"/>
                </a:solidFill>
              </a:rPr>
              <a:t>, </a:t>
            </a:r>
            <a:r>
              <a:rPr lang="en-US" sz="3600" i="1" u="none" dirty="0" err="1">
                <a:solidFill>
                  <a:srgbClr val="D90A05"/>
                </a:solidFill>
              </a:rPr>
              <a:t>onurlu</a:t>
            </a:r>
            <a:r>
              <a:rPr lang="en-US" sz="3600" i="1" u="none" dirty="0">
                <a:solidFill>
                  <a:srgbClr val="D90A05"/>
                </a:solidFill>
              </a:rPr>
              <a:t> </a:t>
            </a:r>
            <a:r>
              <a:rPr lang="en-US" sz="3600" i="1" u="none" dirty="0" err="1">
                <a:solidFill>
                  <a:srgbClr val="D90A05"/>
                </a:solidFill>
              </a:rPr>
              <a:t>ve</a:t>
            </a:r>
            <a:r>
              <a:rPr lang="en-US" sz="3600" i="1" u="none" dirty="0">
                <a:solidFill>
                  <a:srgbClr val="D90A05"/>
                </a:solidFill>
              </a:rPr>
              <a:t> </a:t>
            </a:r>
            <a:r>
              <a:rPr lang="en-US" sz="3600" i="1" u="none" dirty="0" err="1">
                <a:solidFill>
                  <a:srgbClr val="D90A05"/>
                </a:solidFill>
              </a:rPr>
              <a:t>iyi</a:t>
            </a:r>
            <a:r>
              <a:rPr lang="en-US" sz="3600" i="1" u="none" dirty="0">
                <a:solidFill>
                  <a:srgbClr val="D90A05"/>
                </a:solidFill>
              </a:rPr>
              <a:t> </a:t>
            </a:r>
            <a:r>
              <a:rPr lang="en-US" sz="3600" i="1" u="none" dirty="0" err="1">
                <a:solidFill>
                  <a:srgbClr val="D90A05"/>
                </a:solidFill>
              </a:rPr>
              <a:t>bir</a:t>
            </a:r>
            <a:r>
              <a:rPr lang="en-US" sz="3600" i="1" u="none" dirty="0">
                <a:solidFill>
                  <a:srgbClr val="D90A05"/>
                </a:solidFill>
              </a:rPr>
              <a:t> </a:t>
            </a:r>
            <a:r>
              <a:rPr lang="en-US" sz="3600" i="1" u="none" dirty="0" err="1">
                <a:solidFill>
                  <a:srgbClr val="D90A05"/>
                </a:solidFill>
              </a:rPr>
              <a:t>yaşam</a:t>
            </a:r>
            <a:r>
              <a:rPr lang="en-US" sz="3600" i="1" u="none" dirty="0">
                <a:solidFill>
                  <a:srgbClr val="D90A05"/>
                </a:solidFill>
              </a:rPr>
              <a:t> </a:t>
            </a:r>
            <a:r>
              <a:rPr lang="en-US" sz="3600" i="1" u="none" dirty="0" err="1">
                <a:solidFill>
                  <a:srgbClr val="D90A05"/>
                </a:solidFill>
              </a:rPr>
              <a:t>sürmeye</a:t>
            </a:r>
            <a:r>
              <a:rPr lang="en-US" sz="3600" i="1" u="none" dirty="0">
                <a:solidFill>
                  <a:srgbClr val="D90A05"/>
                </a:solidFill>
              </a:rPr>
              <a:t> </a:t>
            </a:r>
            <a:r>
              <a:rPr lang="en-US" sz="3600" i="1" u="none" dirty="0" err="1">
                <a:solidFill>
                  <a:srgbClr val="D90A05"/>
                </a:solidFill>
              </a:rPr>
              <a:t>olanak</a:t>
            </a:r>
            <a:r>
              <a:rPr lang="en-US" sz="3600" i="1" u="none" dirty="0">
                <a:solidFill>
                  <a:srgbClr val="D90A05"/>
                </a:solidFill>
              </a:rPr>
              <a:t> </a:t>
            </a:r>
            <a:r>
              <a:rPr lang="en-US" sz="3600" i="1" u="none" dirty="0" err="1">
                <a:solidFill>
                  <a:srgbClr val="D90A05"/>
                </a:solidFill>
              </a:rPr>
              <a:t>veren</a:t>
            </a:r>
            <a:r>
              <a:rPr lang="en-US" sz="3600" i="1" u="none" dirty="0">
                <a:solidFill>
                  <a:srgbClr val="D90A05"/>
                </a:solidFill>
              </a:rPr>
              <a:t> </a:t>
            </a:r>
            <a:r>
              <a:rPr lang="en-US" sz="3600" i="1" u="none" dirty="0" err="1">
                <a:solidFill>
                  <a:srgbClr val="D90A05"/>
                </a:solidFill>
              </a:rPr>
              <a:t>nitelikli</a:t>
            </a:r>
            <a:r>
              <a:rPr lang="en-US" sz="3600" i="1" u="none" dirty="0">
                <a:solidFill>
                  <a:srgbClr val="D90A05"/>
                </a:solidFill>
              </a:rPr>
              <a:t> </a:t>
            </a:r>
            <a:r>
              <a:rPr lang="en-US" sz="3600" i="1" u="none" dirty="0" err="1">
                <a:solidFill>
                  <a:srgbClr val="D90A05"/>
                </a:solidFill>
              </a:rPr>
              <a:t>bir</a:t>
            </a:r>
            <a:r>
              <a:rPr lang="en-US" sz="3600" i="1" u="none" dirty="0">
                <a:solidFill>
                  <a:srgbClr val="D90A05"/>
                </a:solidFill>
              </a:rPr>
              <a:t> </a:t>
            </a:r>
            <a:r>
              <a:rPr lang="en-US" sz="3600" i="1" u="none" dirty="0" err="1">
                <a:solidFill>
                  <a:srgbClr val="D90A05"/>
                </a:solidFill>
              </a:rPr>
              <a:t>çevrede</a:t>
            </a:r>
            <a:r>
              <a:rPr lang="en-US" sz="3600" i="1" u="none" dirty="0">
                <a:solidFill>
                  <a:srgbClr val="D90A05"/>
                </a:solidFill>
              </a:rPr>
              <a:t>, </a:t>
            </a:r>
            <a:r>
              <a:rPr lang="en-US" sz="3600" i="1" u="none" dirty="0" err="1">
                <a:solidFill>
                  <a:srgbClr val="D90A05"/>
                </a:solidFill>
              </a:rPr>
              <a:t>özgürlük</a:t>
            </a:r>
            <a:r>
              <a:rPr lang="en-US" sz="3600" i="1" u="none" dirty="0">
                <a:solidFill>
                  <a:srgbClr val="D90A05"/>
                </a:solidFill>
              </a:rPr>
              <a:t>, </a:t>
            </a:r>
            <a:r>
              <a:rPr lang="en-US" sz="3600" i="1" u="none" dirty="0" err="1">
                <a:solidFill>
                  <a:srgbClr val="D90A05"/>
                </a:solidFill>
              </a:rPr>
              <a:t>eşitlik</a:t>
            </a:r>
            <a:r>
              <a:rPr lang="en-US" sz="3600" i="1" u="none" dirty="0">
                <a:solidFill>
                  <a:srgbClr val="D90A05"/>
                </a:solidFill>
              </a:rPr>
              <a:t> </a:t>
            </a:r>
            <a:r>
              <a:rPr lang="en-US" sz="3600" i="1" u="none" dirty="0" err="1" smtClean="0">
                <a:solidFill>
                  <a:srgbClr val="D90A05"/>
                </a:solidFill>
              </a:rPr>
              <a:t>ve</a:t>
            </a:r>
            <a:r>
              <a:rPr lang="en-US" sz="3600" i="1" u="none" dirty="0" smtClean="0">
                <a:solidFill>
                  <a:srgbClr val="D90A05"/>
                </a:solidFill>
              </a:rPr>
              <a:t> </a:t>
            </a:r>
            <a:r>
              <a:rPr lang="en-US" sz="3600" i="1" u="none" dirty="0" err="1">
                <a:solidFill>
                  <a:srgbClr val="D90A05"/>
                </a:solidFill>
              </a:rPr>
              <a:t>tatmin</a:t>
            </a:r>
            <a:r>
              <a:rPr lang="en-US" sz="3600" i="1" u="none" dirty="0">
                <a:solidFill>
                  <a:srgbClr val="D90A05"/>
                </a:solidFill>
              </a:rPr>
              <a:t> </a:t>
            </a:r>
            <a:r>
              <a:rPr lang="en-US" sz="3600" i="1" u="none" dirty="0" err="1">
                <a:solidFill>
                  <a:srgbClr val="D90A05"/>
                </a:solidFill>
              </a:rPr>
              <a:t>edici</a:t>
            </a:r>
            <a:r>
              <a:rPr lang="en-US" sz="3600" i="1" u="none" dirty="0">
                <a:solidFill>
                  <a:srgbClr val="D90A05"/>
                </a:solidFill>
              </a:rPr>
              <a:t> </a:t>
            </a:r>
            <a:r>
              <a:rPr lang="en-US" sz="3600" i="1" u="none" dirty="0" err="1">
                <a:solidFill>
                  <a:srgbClr val="D90A05"/>
                </a:solidFill>
              </a:rPr>
              <a:t>yaşam</a:t>
            </a:r>
            <a:r>
              <a:rPr lang="en-US" sz="3600" i="1" u="none" dirty="0">
                <a:solidFill>
                  <a:srgbClr val="D90A05"/>
                </a:solidFill>
              </a:rPr>
              <a:t> </a:t>
            </a:r>
            <a:r>
              <a:rPr lang="en-US" sz="3600" i="1" u="none" dirty="0" err="1">
                <a:solidFill>
                  <a:srgbClr val="D90A05"/>
                </a:solidFill>
              </a:rPr>
              <a:t>koşulları</a:t>
            </a:r>
            <a:r>
              <a:rPr lang="en-US" sz="3600" i="1" u="none" dirty="0">
                <a:solidFill>
                  <a:srgbClr val="D90A05"/>
                </a:solidFill>
              </a:rPr>
              <a:t> </a:t>
            </a:r>
            <a:r>
              <a:rPr lang="en-US" sz="3600" i="1" u="none" dirty="0" err="1">
                <a:solidFill>
                  <a:srgbClr val="D90A05"/>
                </a:solidFill>
              </a:rPr>
              <a:t>hakkına</a:t>
            </a:r>
            <a:r>
              <a:rPr lang="en-US" sz="3600" i="1" u="none" dirty="0">
                <a:solidFill>
                  <a:srgbClr val="D90A05"/>
                </a:solidFill>
              </a:rPr>
              <a:t> </a:t>
            </a:r>
            <a:r>
              <a:rPr lang="en-US" sz="3600" i="1" u="none" dirty="0" err="1" smtClean="0">
                <a:solidFill>
                  <a:srgbClr val="D90A05"/>
                </a:solidFill>
              </a:rPr>
              <a:t>sahiptir</a:t>
            </a:r>
            <a:r>
              <a:rPr lang="en-US" sz="3600" i="1" u="none" dirty="0" smtClean="0">
                <a:solidFill>
                  <a:srgbClr val="D90A05"/>
                </a:solidFill>
              </a:rPr>
              <a:t>’ </a:t>
            </a:r>
            <a:endParaRPr lang="en-US" sz="3600" i="1" u="none" dirty="0">
              <a:solidFill>
                <a:srgbClr val="D90A05"/>
              </a:solidFill>
            </a:endParaRPr>
          </a:p>
        </p:txBody>
      </p:sp>
      <p:sp>
        <p:nvSpPr>
          <p:cNvPr id="10" name="TextBox 9"/>
          <p:cNvSpPr txBox="1"/>
          <p:nvPr/>
        </p:nvSpPr>
        <p:spPr>
          <a:xfrm>
            <a:off x="1354667" y="6011333"/>
            <a:ext cx="184666" cy="369332"/>
          </a:xfrm>
          <a:prstGeom prst="rect">
            <a:avLst/>
          </a:prstGeom>
          <a:noFill/>
        </p:spPr>
        <p:txBody>
          <a:bodyPr wrap="none" rtlCol="0">
            <a:spAutoFit/>
          </a:bodyPr>
          <a:lstStyle/>
          <a:p>
            <a:endParaRPr lang="en-US" dirty="0"/>
          </a:p>
        </p:txBody>
      </p:sp>
      <p:sp>
        <p:nvSpPr>
          <p:cNvPr id="11" name="TextBox 10"/>
          <p:cNvSpPr txBox="1"/>
          <p:nvPr/>
        </p:nvSpPr>
        <p:spPr>
          <a:xfrm>
            <a:off x="4763883" y="5157192"/>
            <a:ext cx="3840565" cy="646331"/>
          </a:xfrm>
          <a:prstGeom prst="rect">
            <a:avLst/>
          </a:prstGeom>
          <a:noFill/>
        </p:spPr>
        <p:txBody>
          <a:bodyPr wrap="none" rtlCol="0">
            <a:spAutoFit/>
          </a:bodyPr>
          <a:lstStyle/>
          <a:p>
            <a:pPr algn="ctr"/>
            <a:r>
              <a:rPr lang="en-US" u="none" dirty="0" err="1" smtClean="0"/>
              <a:t>Birleşmiş</a:t>
            </a:r>
            <a:r>
              <a:rPr lang="en-US" u="none" dirty="0" smtClean="0"/>
              <a:t> </a:t>
            </a:r>
            <a:r>
              <a:rPr lang="en-US" u="none" dirty="0" err="1" smtClean="0"/>
              <a:t>Milletler</a:t>
            </a:r>
            <a:r>
              <a:rPr lang="en-US" u="none" dirty="0" smtClean="0"/>
              <a:t> </a:t>
            </a:r>
            <a:r>
              <a:rPr lang="en-US" u="none" dirty="0" err="1" smtClean="0"/>
              <a:t>Çevre</a:t>
            </a:r>
            <a:r>
              <a:rPr lang="en-US" u="none" dirty="0" smtClean="0"/>
              <a:t> </a:t>
            </a:r>
            <a:r>
              <a:rPr lang="en-US" u="none" dirty="0" err="1" smtClean="0"/>
              <a:t>Konferansı</a:t>
            </a:r>
            <a:r>
              <a:rPr lang="en-US" u="none" dirty="0" smtClean="0"/>
              <a:t> </a:t>
            </a:r>
          </a:p>
          <a:p>
            <a:pPr algn="ctr"/>
            <a:r>
              <a:rPr lang="en-US" u="none" dirty="0" smtClean="0"/>
              <a:t>5-12 </a:t>
            </a:r>
            <a:r>
              <a:rPr lang="en-US" u="none" dirty="0" err="1" smtClean="0"/>
              <a:t>Haziran</a:t>
            </a:r>
            <a:r>
              <a:rPr lang="en-US" u="none" dirty="0" smtClean="0"/>
              <a:t> 1972, Stockholm</a:t>
            </a:r>
            <a:endParaRPr lang="en-US" u="none" dirty="0"/>
          </a:p>
        </p:txBody>
      </p:sp>
      <p:sp>
        <p:nvSpPr>
          <p:cNvPr id="13" name="TextBox 12"/>
          <p:cNvSpPr txBox="1"/>
          <p:nvPr/>
        </p:nvSpPr>
        <p:spPr>
          <a:xfrm>
            <a:off x="5470091" y="4437112"/>
            <a:ext cx="3710421" cy="461665"/>
          </a:xfrm>
          <a:prstGeom prst="rect">
            <a:avLst/>
          </a:prstGeom>
          <a:noFill/>
        </p:spPr>
        <p:txBody>
          <a:bodyPr wrap="none" rtlCol="0">
            <a:spAutoFit/>
          </a:bodyPr>
          <a:lstStyle/>
          <a:p>
            <a:r>
              <a:rPr lang="en-US" b="1" u="none" dirty="0" err="1" smtClean="0">
                <a:latin typeface="Bangla MN"/>
                <a:cs typeface="Bangla MN"/>
              </a:rPr>
              <a:t>Çevre</a:t>
            </a:r>
            <a:r>
              <a:rPr lang="en-US" b="1" u="none" dirty="0" smtClean="0">
                <a:latin typeface="Bangla MN"/>
                <a:cs typeface="Bangla MN"/>
              </a:rPr>
              <a:t> </a:t>
            </a:r>
            <a:r>
              <a:rPr lang="en-US" b="1" u="none" dirty="0" err="1" smtClean="0">
                <a:latin typeface="Bangla MN"/>
                <a:cs typeface="Bangla MN"/>
              </a:rPr>
              <a:t>hakkı</a:t>
            </a:r>
            <a:r>
              <a:rPr lang="en-US" b="1" u="none" dirty="0" smtClean="0">
                <a:latin typeface="Bangla MN"/>
                <a:cs typeface="Bangla MN"/>
              </a:rPr>
              <a:t>, </a:t>
            </a:r>
            <a:r>
              <a:rPr lang="en-US" b="1" u="none" dirty="0" err="1" smtClean="0">
                <a:latin typeface="Bangla MN"/>
                <a:cs typeface="Bangla MN"/>
              </a:rPr>
              <a:t>bir</a:t>
            </a:r>
            <a:r>
              <a:rPr lang="en-US" b="1" u="none" dirty="0" smtClean="0">
                <a:latin typeface="Bangla MN"/>
                <a:cs typeface="Bangla MN"/>
              </a:rPr>
              <a:t> </a:t>
            </a:r>
            <a:r>
              <a:rPr lang="en-US" b="1" u="none" dirty="0" err="1" smtClean="0">
                <a:latin typeface="Bangla MN"/>
                <a:cs typeface="Bangla MN"/>
              </a:rPr>
              <a:t>insan</a:t>
            </a:r>
            <a:r>
              <a:rPr lang="en-US" b="1" u="none" dirty="0" smtClean="0">
                <a:latin typeface="Bangla MN"/>
                <a:cs typeface="Bangla MN"/>
              </a:rPr>
              <a:t> </a:t>
            </a:r>
            <a:r>
              <a:rPr lang="en-US" b="1" u="none" dirty="0" err="1" smtClean="0">
                <a:latin typeface="Bangla MN"/>
                <a:cs typeface="Bangla MN"/>
              </a:rPr>
              <a:t>hakkıdır</a:t>
            </a:r>
            <a:r>
              <a:rPr lang="en-US" b="1" u="none" dirty="0" smtClean="0">
                <a:latin typeface="Bangla MN"/>
                <a:cs typeface="Bangla MN"/>
              </a:rPr>
              <a:t> </a:t>
            </a:r>
            <a:r>
              <a:rPr lang="en-US" sz="2400" b="1" u="none" dirty="0" smtClean="0">
                <a:latin typeface="Bangla MN"/>
                <a:cs typeface="Bangla MN"/>
              </a:rPr>
              <a:t>!</a:t>
            </a:r>
            <a:endParaRPr lang="en-US" sz="2400" b="1" u="none" dirty="0">
              <a:latin typeface="Bangla MN"/>
              <a:cs typeface="Bangla MN"/>
            </a:endParaRPr>
          </a:p>
        </p:txBody>
      </p:sp>
      <p:pic>
        <p:nvPicPr>
          <p:cNvPr id="12" name="Picture 2" descr="C:\Users\User\Desktop\3598_11_01_44.jpg"/>
          <p:cNvPicPr>
            <a:picLocks noChangeAspect="1" noChangeArrowheads="1"/>
          </p:cNvPicPr>
          <p:nvPr/>
        </p:nvPicPr>
        <p:blipFill>
          <a:blip r:embed="rId4" cstate="print"/>
          <a:srcRect/>
          <a:stretch>
            <a:fillRect/>
          </a:stretch>
        </p:blipFill>
        <p:spPr bwMode="auto">
          <a:xfrm>
            <a:off x="8142060" y="0"/>
            <a:ext cx="1001940" cy="1000108"/>
          </a:xfrm>
          <a:prstGeom prst="rect">
            <a:avLst/>
          </a:prstGeom>
          <a:noFill/>
          <a:ln w="9525">
            <a:noFill/>
            <a:miter lim="800000"/>
            <a:headEnd/>
            <a:tailEnd/>
          </a:ln>
        </p:spPr>
      </p:pic>
    </p:spTree>
    <p:extLst>
      <p:ext uri="{BB962C8B-B14F-4D97-AF65-F5344CB8AC3E}">
        <p14:creationId xmlns:p14="http://schemas.microsoft.com/office/powerpoint/2010/main" xmlns="" val="2543704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0"/>
            <a:ext cx="7643866" cy="1000108"/>
          </a:xfrm>
          <a:solidFill>
            <a:schemeClr val="accent1">
              <a:lumMod val="20000"/>
              <a:lumOff val="80000"/>
            </a:schemeClr>
          </a:solidFill>
        </p:spPr>
        <p:txBody>
          <a:bodyPr>
            <a:noAutofit/>
          </a:bodyPr>
          <a:lstStyle/>
          <a:p>
            <a:r>
              <a:rPr lang="tr-TR" sz="2800" b="1" smtClean="0">
                <a:solidFill>
                  <a:schemeClr val="tx2">
                    <a:lumMod val="75000"/>
                  </a:schemeClr>
                </a:solidFill>
              </a:rPr>
              <a:t>Termik Santrallerde Çevre Sorunlarının Berterafı  </a:t>
            </a:r>
            <a:endParaRPr lang="tr-TR" sz="2800" b="1" dirty="0">
              <a:solidFill>
                <a:schemeClr val="tx2">
                  <a:lumMod val="75000"/>
                </a:schemeClr>
              </a:solidFill>
            </a:endParaRPr>
          </a:p>
        </p:txBody>
      </p:sp>
      <p:sp>
        <p:nvSpPr>
          <p:cNvPr id="3" name="2 İçerik Yer Tutucusu"/>
          <p:cNvSpPr>
            <a:spLocks noGrp="1"/>
          </p:cNvSpPr>
          <p:nvPr>
            <p:ph idx="1"/>
          </p:nvPr>
        </p:nvSpPr>
        <p:spPr>
          <a:xfrm>
            <a:off x="357158" y="1000108"/>
            <a:ext cx="8501122" cy="5643602"/>
          </a:xfr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oAutofit/>
          </a:bodyPr>
          <a:lstStyle/>
          <a:p>
            <a:pPr algn="just"/>
            <a:endParaRPr lang="tr-TR" sz="2100" dirty="0" smtClean="0"/>
          </a:p>
          <a:p>
            <a:pPr algn="just"/>
            <a:r>
              <a:rPr lang="tr-TR" sz="2100" dirty="0" smtClean="0"/>
              <a:t>1914 yılında </a:t>
            </a:r>
            <a:r>
              <a:rPr lang="tr-TR" sz="2100" dirty="0" err="1" smtClean="0"/>
              <a:t>Silahtarağa</a:t>
            </a:r>
            <a:r>
              <a:rPr lang="tr-TR" sz="2100" dirty="0" smtClean="0"/>
              <a:t> Termik Santralini devreye alan Türkiye’de mevcut durumda termik santrallerin </a:t>
            </a:r>
            <a:r>
              <a:rPr lang="tr-TR" sz="2100" u="sng" dirty="0" smtClean="0">
                <a:solidFill>
                  <a:srgbClr val="FF0000"/>
                </a:solidFill>
              </a:rPr>
              <a:t>önemli bir kısmında kükürt arıtma sistemi bulunmamaktadır. </a:t>
            </a:r>
          </a:p>
          <a:p>
            <a:pPr algn="just"/>
            <a:r>
              <a:rPr lang="tr-TR" sz="2100" b="1" i="1" dirty="0" smtClean="0"/>
              <a:t>Durum bu iken, özelleştirilen santrallerin çevreyle ilgili tedbir alma zorunlulukları 2021 yılına kadar ertelenmek istenmektedir. Mevcut haliyle, kükürt arıtma sistemi bulunan eski santrallerde ise sınır emisyon değerlerinin sağlanmasında büyük sıkıntılarla karşılaşılmaktadır. </a:t>
            </a:r>
          </a:p>
          <a:p>
            <a:pPr algn="just"/>
            <a:r>
              <a:rPr lang="tr-TR" sz="2100" dirty="0" smtClean="0"/>
              <a:t>2009 yılında yayımlanan “Sanayi Kaynaklı Hava Kirliliğinin Kontrolü Yönetmeliği (SKHKK)”ne göre, termik santrallerdeki </a:t>
            </a:r>
            <a:r>
              <a:rPr lang="tr-TR" sz="2100" u="sng" dirty="0" smtClean="0">
                <a:solidFill>
                  <a:srgbClr val="FF0000"/>
                </a:solidFill>
              </a:rPr>
              <a:t>baca gazı kükürt dioksit sınır değeri 1.000 mg/Nm3’tür. </a:t>
            </a:r>
            <a:r>
              <a:rPr lang="tr-TR" sz="2100" dirty="0" smtClean="0"/>
              <a:t>Bununla birlikte, 2010 yılında yayımlanan ve bazı limit değerleri 2019 yılında uygulamaya girecek olan “Büyük Yakma Tesisleri Yönetmeliği” ne göre, </a:t>
            </a:r>
            <a:r>
              <a:rPr lang="tr-TR" sz="2100" u="sng" dirty="0" smtClean="0">
                <a:solidFill>
                  <a:srgbClr val="FF0000"/>
                </a:solidFill>
              </a:rPr>
              <a:t>sınır değer 400 mg/Nm3 olacaktır.</a:t>
            </a:r>
            <a:r>
              <a:rPr lang="tr-TR" sz="2100" dirty="0" smtClean="0"/>
              <a:t> Emisyon limitlerinin bu şekilde düşürülmesi de hâlihazırda kükürt arıtma sistemi bulunan termik santrallerin neredeyse tamamında iyileştirme (rehabilitasyon) ihtiyacı doğuracaktır.</a:t>
            </a:r>
          </a:p>
        </p:txBody>
      </p:sp>
      <p:pic>
        <p:nvPicPr>
          <p:cNvPr id="5" name="Picture 2" descr="C:\Users\User\Desktop\3598_11_01_44.jpg"/>
          <p:cNvPicPr>
            <a:picLocks noChangeAspect="1" noChangeArrowheads="1"/>
          </p:cNvPicPr>
          <p:nvPr/>
        </p:nvPicPr>
        <p:blipFill>
          <a:blip r:embed="rId3"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0"/>
            <a:ext cx="7643866" cy="1000108"/>
          </a:xfrm>
          <a:solidFill>
            <a:schemeClr val="accent1">
              <a:lumMod val="20000"/>
              <a:lumOff val="80000"/>
            </a:schemeClr>
          </a:solidFill>
        </p:spPr>
        <p:txBody>
          <a:bodyPr>
            <a:noAutofit/>
          </a:bodyPr>
          <a:lstStyle/>
          <a:p>
            <a:r>
              <a:rPr lang="tr-TR" sz="2800" b="1" dirty="0" smtClean="0">
                <a:solidFill>
                  <a:schemeClr val="tx2">
                    <a:lumMod val="75000"/>
                  </a:schemeClr>
                </a:solidFill>
              </a:rPr>
              <a:t>Termik Santrallerde Çevre Sorunlarının </a:t>
            </a:r>
            <a:r>
              <a:rPr lang="tr-TR" sz="2800" b="1" dirty="0" err="1" smtClean="0">
                <a:solidFill>
                  <a:schemeClr val="tx2">
                    <a:lumMod val="75000"/>
                  </a:schemeClr>
                </a:solidFill>
              </a:rPr>
              <a:t>Berterafı</a:t>
            </a:r>
            <a:r>
              <a:rPr lang="tr-TR" sz="2800" b="1" dirty="0" smtClean="0">
                <a:solidFill>
                  <a:schemeClr val="tx2">
                    <a:lumMod val="75000"/>
                  </a:schemeClr>
                </a:solidFill>
              </a:rPr>
              <a:t>  </a:t>
            </a:r>
            <a:endParaRPr lang="tr-TR" sz="2800" b="1" dirty="0">
              <a:solidFill>
                <a:schemeClr val="tx2">
                  <a:lumMod val="75000"/>
                </a:schemeClr>
              </a:solidFill>
            </a:endParaRPr>
          </a:p>
        </p:txBody>
      </p:sp>
      <p:sp>
        <p:nvSpPr>
          <p:cNvPr id="3" name="2 İçerik Yer Tutucusu"/>
          <p:cNvSpPr>
            <a:spLocks noGrp="1"/>
          </p:cNvSpPr>
          <p:nvPr>
            <p:ph idx="1"/>
          </p:nvPr>
        </p:nvSpPr>
        <p:spPr>
          <a:xfrm>
            <a:off x="571472" y="928670"/>
            <a:ext cx="8329642" cy="5643602"/>
          </a:xfr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oAutofit/>
          </a:bodyPr>
          <a:lstStyle/>
          <a:p>
            <a:pPr algn="just"/>
            <a:endParaRPr lang="tr-TR" sz="2200" dirty="0" smtClean="0"/>
          </a:p>
          <a:p>
            <a:pPr algn="just"/>
            <a:r>
              <a:rPr lang="tr-TR" sz="2200" b="1" i="1" dirty="0" smtClean="0"/>
              <a:t>Türkiye’de kömür yakıtlı termik santrallerin hiçbirinde azot oksit arıtma sistemi bulunmamaktadır. </a:t>
            </a:r>
            <a:r>
              <a:rPr lang="tr-TR" sz="2200" dirty="0" smtClean="0"/>
              <a:t>Mevcut SKHKK Yönetmeliği’ne göre, santrallerde uygulanan </a:t>
            </a:r>
            <a:r>
              <a:rPr lang="tr-TR" sz="2200" u="sng" dirty="0" smtClean="0">
                <a:solidFill>
                  <a:srgbClr val="FF0000"/>
                </a:solidFill>
              </a:rPr>
              <a:t>azot oksit emisyon limiti ise 800 mg/Nm3’</a:t>
            </a:r>
            <a:r>
              <a:rPr lang="tr-TR" sz="2200" dirty="0" smtClean="0"/>
              <a:t>tür. Büyük Yakma Tesisleri Yönetmeliği’ne göre, emisyon limit değerleri düşürülerek, </a:t>
            </a:r>
            <a:r>
              <a:rPr lang="tr-TR" sz="2200" u="sng" dirty="0" smtClean="0">
                <a:solidFill>
                  <a:srgbClr val="FF0000"/>
                </a:solidFill>
              </a:rPr>
              <a:t>2019 yılında 200 mg/Nm3 değerine getirilecektir. </a:t>
            </a:r>
            <a:r>
              <a:rPr lang="tr-TR" sz="2200" dirty="0" smtClean="0"/>
              <a:t>Türkiye’deki termik santrallerin önemli bir bölümünde azot oksit </a:t>
            </a:r>
            <a:r>
              <a:rPr lang="tr-TR" sz="2200" dirty="0" err="1" smtClean="0"/>
              <a:t>azaltım</a:t>
            </a:r>
            <a:r>
              <a:rPr lang="tr-TR" sz="2200" dirty="0" smtClean="0"/>
              <a:t> sistemi kurulması ihtiyacı doğacaktır. </a:t>
            </a:r>
          </a:p>
          <a:p>
            <a:pPr algn="just"/>
            <a:endParaRPr lang="tr-TR" sz="2200" dirty="0" smtClean="0"/>
          </a:p>
          <a:p>
            <a:pPr algn="just"/>
            <a:r>
              <a:rPr lang="tr-TR" sz="2200" dirty="0" smtClean="0"/>
              <a:t>Türkiye’de kükürt ve azot oksit arıtma sistemlerinin aksine kömür yakıtlı termik santrallerin tamamında toz tutma sistemleri bulunmaktadır. Ancak baca gazı </a:t>
            </a:r>
            <a:r>
              <a:rPr lang="tr-TR" sz="2200" u="sng" dirty="0" smtClean="0">
                <a:solidFill>
                  <a:srgbClr val="FF0000"/>
                </a:solidFill>
              </a:rPr>
              <a:t>toz emisyon değerleri düşürülerek 100 mg/Nm3’ten 50 mg/Nm3’e getirilmesi </a:t>
            </a:r>
            <a:r>
              <a:rPr lang="tr-TR" sz="2200" dirty="0" smtClean="0"/>
              <a:t>ile mevcut santrallerin bir bölümünde de rehabilitasyon ihtiyacı doğacaktır.</a:t>
            </a:r>
          </a:p>
          <a:p>
            <a:pPr algn="just"/>
            <a:endParaRPr lang="tr-TR" sz="2200" dirty="0" smtClean="0"/>
          </a:p>
          <a:p>
            <a:pPr algn="just"/>
            <a:endParaRPr lang="tr-TR" sz="2200" dirty="0" smtClean="0"/>
          </a:p>
        </p:txBody>
      </p:sp>
      <p:pic>
        <p:nvPicPr>
          <p:cNvPr id="5" name="Picture 2" descr="C:\Users\User\Desktop\3598_11_01_44.jpg"/>
          <p:cNvPicPr>
            <a:picLocks noChangeAspect="1" noChangeArrowheads="1"/>
          </p:cNvPicPr>
          <p:nvPr/>
        </p:nvPicPr>
        <p:blipFill>
          <a:blip r:embed="rId3"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fontScale="90000"/>
          </a:bodyPr>
          <a:lstStyle/>
          <a:p>
            <a:r>
              <a:rPr lang="tr-TR" sz="4000" dirty="0"/>
              <a:t>Emeğin başkenti enerji talanının başkenti </a:t>
            </a:r>
            <a:r>
              <a:rPr lang="tr-TR" sz="4000" dirty="0" smtClean="0"/>
              <a:t>yapılmak isteniyor. </a:t>
            </a:r>
            <a:endParaRPr lang="tr-TR" sz="4000" dirty="0"/>
          </a:p>
        </p:txBody>
      </p:sp>
      <p:pic>
        <p:nvPicPr>
          <p:cNvPr id="185347" name="Picture 3"/>
          <p:cNvPicPr>
            <a:picLocks noGrp="1" noChangeAspect="1" noChangeArrowheads="1"/>
          </p:cNvPicPr>
          <p:nvPr>
            <p:ph type="body" idx="1"/>
          </p:nvPr>
        </p:nvPicPr>
        <p:blipFill>
          <a:blip r:embed="rId3"/>
          <a:srcRect/>
          <a:stretch>
            <a:fillRect/>
          </a:stretch>
        </p:blipFill>
        <p:spPr>
          <a:xfrm>
            <a:off x="0" y="1557338"/>
            <a:ext cx="4859338" cy="5300662"/>
          </a:xfrm>
        </p:spPr>
      </p:pic>
      <p:pic>
        <p:nvPicPr>
          <p:cNvPr id="185348" name="Picture 4"/>
          <p:cNvPicPr>
            <a:picLocks noChangeAspect="1" noChangeArrowheads="1"/>
          </p:cNvPicPr>
          <p:nvPr/>
        </p:nvPicPr>
        <p:blipFill>
          <a:blip r:embed="rId4"/>
          <a:srcRect/>
          <a:stretch>
            <a:fillRect/>
          </a:stretch>
        </p:blipFill>
        <p:spPr bwMode="auto">
          <a:xfrm>
            <a:off x="3419475" y="1557338"/>
            <a:ext cx="5724525" cy="5300662"/>
          </a:xfrm>
          <a:prstGeom prst="rect">
            <a:avLst/>
          </a:prstGeom>
          <a:noFill/>
          <a:ln w="9525">
            <a:noFill/>
            <a:miter lim="800000"/>
            <a:headEnd/>
            <a:tailEnd/>
          </a:ln>
          <a:effectLst/>
        </p:spPr>
      </p:pic>
      <p:sp>
        <p:nvSpPr>
          <p:cNvPr id="185349" name="Text Box 5"/>
          <p:cNvSpPr txBox="1">
            <a:spLocks noChangeArrowheads="1"/>
          </p:cNvSpPr>
          <p:nvPr/>
        </p:nvSpPr>
        <p:spPr bwMode="auto">
          <a:xfrm>
            <a:off x="166688" y="6022975"/>
            <a:ext cx="8977312" cy="946150"/>
          </a:xfrm>
          <a:prstGeom prst="rect">
            <a:avLst/>
          </a:prstGeom>
          <a:noFill/>
          <a:ln w="9525">
            <a:noFill/>
            <a:miter lim="800000"/>
            <a:headEnd/>
            <a:tailEnd/>
          </a:ln>
          <a:effectLst/>
        </p:spPr>
        <p:txBody>
          <a:bodyPr>
            <a:spAutoFit/>
          </a:bodyPr>
          <a:lstStyle/>
          <a:p>
            <a:r>
              <a:rPr lang="tr-TR" sz="2800" b="1" dirty="0" err="1"/>
              <a:t>Filyos</a:t>
            </a:r>
            <a:r>
              <a:rPr lang="tr-TR" sz="2800" b="1" dirty="0"/>
              <a:t> Vadisi’ne 3 tane olmak üzere Ereğli’den Amasra’ya kadar dar bir alana 15 tane termik santral</a:t>
            </a:r>
            <a:r>
              <a:rPr lang="tr-TR" sz="2400" dirty="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0"/>
            <a:ext cx="7643866" cy="1000108"/>
          </a:xfrm>
          <a:solidFill>
            <a:schemeClr val="accent1">
              <a:lumMod val="20000"/>
              <a:lumOff val="80000"/>
            </a:schemeClr>
          </a:solidFill>
        </p:spPr>
        <p:txBody>
          <a:bodyPr>
            <a:noAutofit/>
          </a:bodyPr>
          <a:lstStyle/>
          <a:p>
            <a:r>
              <a:rPr lang="tr-TR" sz="2800" b="1" dirty="0" smtClean="0">
                <a:solidFill>
                  <a:schemeClr val="tx2">
                    <a:lumMod val="75000"/>
                  </a:schemeClr>
                </a:solidFill>
              </a:rPr>
              <a:t>ZONGULDAK- BARTIN- KARABÜK  1/100.000   Çevre Düzeni Planı  </a:t>
            </a:r>
            <a:endParaRPr lang="tr-TR" sz="2800" b="1" dirty="0">
              <a:solidFill>
                <a:schemeClr val="tx2">
                  <a:lumMod val="75000"/>
                </a:schemeClr>
              </a:solidFill>
            </a:endParaRPr>
          </a:p>
        </p:txBody>
      </p:sp>
      <p:sp>
        <p:nvSpPr>
          <p:cNvPr id="3" name="2 İçerik Yer Tutucusu"/>
          <p:cNvSpPr>
            <a:spLocks noGrp="1"/>
          </p:cNvSpPr>
          <p:nvPr>
            <p:ph idx="1"/>
          </p:nvPr>
        </p:nvSpPr>
        <p:spPr>
          <a:xfrm>
            <a:off x="500034" y="857232"/>
            <a:ext cx="8329642" cy="5643602"/>
          </a:xfr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oAutofit/>
          </a:bodyPr>
          <a:lstStyle/>
          <a:p>
            <a:pPr algn="just"/>
            <a:endParaRPr lang="tr-TR" sz="2200" dirty="0" smtClean="0"/>
          </a:p>
          <a:p>
            <a:pPr algn="just"/>
            <a:r>
              <a:rPr lang="tr-TR" sz="2200" dirty="0" smtClean="0"/>
              <a:t>Çevre Düzeni Planı 2009’da onaylanmıştır. Hedef yılı 2025’dir.</a:t>
            </a:r>
          </a:p>
          <a:p>
            <a:pPr algn="just"/>
            <a:r>
              <a:rPr lang="tr-TR" sz="2200" dirty="0" smtClean="0"/>
              <a:t>Ekoloji Kolektif Derneği’nin 2016 yılında yayınladığı “Türkiye’de Çevre Düzeni Planlamasında Enerji Politikaları” adlı raporda, bu planda </a:t>
            </a:r>
            <a:r>
              <a:rPr lang="tr-TR" sz="2200" dirty="0" smtClean="0"/>
              <a:t>incelen ve aşağıdaki görüşlere yer verilmiştir.</a:t>
            </a:r>
            <a:endParaRPr lang="tr-TR" sz="2200" dirty="0" smtClean="0"/>
          </a:p>
          <a:p>
            <a:pPr algn="just"/>
            <a:endParaRPr lang="tr-TR" sz="2200" dirty="0" smtClean="0"/>
          </a:p>
          <a:p>
            <a:pPr algn="just"/>
            <a:r>
              <a:rPr lang="tr-TR" sz="2200" dirty="0" smtClean="0"/>
              <a:t>Plan</a:t>
            </a:r>
            <a:r>
              <a:rPr lang="tr-TR" sz="2200" dirty="0" smtClean="0"/>
              <a:t>, incelediğimiz </a:t>
            </a:r>
            <a:r>
              <a:rPr lang="tr-TR" sz="2200" dirty="0" err="1" smtClean="0"/>
              <a:t>ÇDP’ler</a:t>
            </a:r>
            <a:r>
              <a:rPr lang="tr-TR" sz="2200" dirty="0" smtClean="0"/>
              <a:t> arasında </a:t>
            </a:r>
            <a:r>
              <a:rPr lang="tr-TR" sz="2200" u="sng" dirty="0" smtClean="0">
                <a:solidFill>
                  <a:srgbClr val="FF0000"/>
                </a:solidFill>
              </a:rPr>
              <a:t>küresel ısınmadan bahseden tek plandır.</a:t>
            </a:r>
            <a:r>
              <a:rPr lang="tr-TR" sz="2200" dirty="0" smtClean="0">
                <a:solidFill>
                  <a:srgbClr val="FF0000"/>
                </a:solidFill>
              </a:rPr>
              <a:t> </a:t>
            </a:r>
            <a:r>
              <a:rPr lang="tr-TR" sz="2200" dirty="0" smtClean="0"/>
              <a:t> Küresel ısınmanın önlenmesi adına bu planda su kaynakları- </a:t>
            </a:r>
            <a:r>
              <a:rPr lang="tr-TR" sz="2200" dirty="0" err="1" smtClean="0"/>
              <a:t>nın</a:t>
            </a:r>
            <a:r>
              <a:rPr lang="tr-TR" sz="2200" dirty="0" smtClean="0"/>
              <a:t>,   tarım alanlarının korunması hedeflerinin yer aldığı belirtmektedir. </a:t>
            </a:r>
            <a:r>
              <a:rPr lang="tr-TR" sz="2200" u="sng" dirty="0" smtClean="0">
                <a:solidFill>
                  <a:srgbClr val="FF0000"/>
                </a:solidFill>
              </a:rPr>
              <a:t>Küresel ısınmanın önlenmesinin önemle vurgulanmasına rağmen yeni termik santrallerin kurulması konusunda bir kısıtlama getirmemiş, </a:t>
            </a:r>
            <a:r>
              <a:rPr lang="tr-TR" sz="2200" dirty="0" smtClean="0"/>
              <a:t>ileri teknolojinin kullanılması ile karbon </a:t>
            </a:r>
            <a:r>
              <a:rPr lang="tr-TR" sz="2200" dirty="0" err="1" smtClean="0"/>
              <a:t>salınımının</a:t>
            </a:r>
            <a:r>
              <a:rPr lang="tr-TR" sz="2200" dirty="0" smtClean="0"/>
              <a:t> azaltılacağı savunulmuştur.</a:t>
            </a:r>
          </a:p>
          <a:p>
            <a:pPr algn="just"/>
            <a:endParaRPr lang="tr-TR" sz="2200" dirty="0" smtClean="0"/>
          </a:p>
          <a:p>
            <a:pPr algn="just"/>
            <a:endParaRPr lang="tr-TR" sz="2200" dirty="0" smtClean="0"/>
          </a:p>
        </p:txBody>
      </p:sp>
      <p:pic>
        <p:nvPicPr>
          <p:cNvPr id="5" name="Picture 2" descr="C:\Users\User\Desktop\3598_11_01_44.jpg"/>
          <p:cNvPicPr>
            <a:picLocks noChangeAspect="1" noChangeArrowheads="1"/>
          </p:cNvPicPr>
          <p:nvPr/>
        </p:nvPicPr>
        <p:blipFill>
          <a:blip r:embed="rId3"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tr-TR"/>
              <a:t>Çatalağzına 5. termik santral!</a:t>
            </a:r>
          </a:p>
        </p:txBody>
      </p:sp>
      <p:pic>
        <p:nvPicPr>
          <p:cNvPr id="186371" name="Picture 3"/>
          <p:cNvPicPr>
            <a:picLocks noGrp="1" noChangeAspect="1" noChangeArrowheads="1"/>
          </p:cNvPicPr>
          <p:nvPr>
            <p:ph type="body" idx="1"/>
          </p:nvPr>
        </p:nvPicPr>
        <p:blipFill>
          <a:blip r:embed="rId2"/>
          <a:srcRect/>
          <a:stretch>
            <a:fillRect/>
          </a:stretch>
        </p:blipFill>
        <p:spPr>
          <a:xfrm>
            <a:off x="0" y="1484313"/>
            <a:ext cx="5651500" cy="5373687"/>
          </a:xfrm>
        </p:spPr>
      </p:pic>
      <p:pic>
        <p:nvPicPr>
          <p:cNvPr id="186373" name="Picture 5" descr="Çatalağzı sakinlerinden termik santrale ‘HAYIR' eylemi"/>
          <p:cNvPicPr>
            <a:picLocks noChangeAspect="1" noChangeArrowheads="1"/>
          </p:cNvPicPr>
          <p:nvPr/>
        </p:nvPicPr>
        <p:blipFill>
          <a:blip r:embed="rId3"/>
          <a:srcRect/>
          <a:stretch>
            <a:fillRect/>
          </a:stretch>
        </p:blipFill>
        <p:spPr bwMode="auto">
          <a:xfrm>
            <a:off x="4859338" y="3524250"/>
            <a:ext cx="4284662" cy="3333750"/>
          </a:xfrm>
          <a:prstGeom prst="rect">
            <a:avLst/>
          </a:prstGeom>
          <a:noFill/>
        </p:spPr>
      </p:pic>
      <p:pic>
        <p:nvPicPr>
          <p:cNvPr id="186375" name="Picture 7" descr="78284_11_28_13"/>
          <p:cNvPicPr>
            <a:picLocks noChangeAspect="1" noChangeArrowheads="1"/>
          </p:cNvPicPr>
          <p:nvPr/>
        </p:nvPicPr>
        <p:blipFill>
          <a:blip r:embed="rId4"/>
          <a:srcRect/>
          <a:stretch>
            <a:fillRect/>
          </a:stretch>
        </p:blipFill>
        <p:spPr bwMode="auto">
          <a:xfrm>
            <a:off x="4751388" y="1484313"/>
            <a:ext cx="4392612" cy="223202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0"/>
            <a:ext cx="7643866" cy="1000108"/>
          </a:xfrm>
          <a:solidFill>
            <a:schemeClr val="accent1">
              <a:lumMod val="20000"/>
              <a:lumOff val="80000"/>
            </a:schemeClr>
          </a:solidFill>
        </p:spPr>
        <p:txBody>
          <a:bodyPr>
            <a:noAutofit/>
          </a:bodyPr>
          <a:lstStyle/>
          <a:p>
            <a:r>
              <a:rPr lang="tr-TR" sz="2800" b="1" dirty="0" smtClean="0">
                <a:solidFill>
                  <a:schemeClr val="tx2">
                    <a:lumMod val="75000"/>
                  </a:schemeClr>
                </a:solidFill>
              </a:rPr>
              <a:t>ZONGULDAK- BARTIN- KARABÜK  1/100.000   Çevre Düzeni Planı  </a:t>
            </a:r>
            <a:endParaRPr lang="tr-TR" sz="2800" b="1" dirty="0">
              <a:solidFill>
                <a:schemeClr val="tx2">
                  <a:lumMod val="75000"/>
                </a:schemeClr>
              </a:solidFill>
            </a:endParaRPr>
          </a:p>
        </p:txBody>
      </p:sp>
      <p:sp>
        <p:nvSpPr>
          <p:cNvPr id="3" name="2 İçerik Yer Tutucusu"/>
          <p:cNvSpPr>
            <a:spLocks noGrp="1"/>
          </p:cNvSpPr>
          <p:nvPr>
            <p:ph idx="1"/>
          </p:nvPr>
        </p:nvSpPr>
        <p:spPr>
          <a:xfrm>
            <a:off x="500034" y="1142984"/>
            <a:ext cx="8329642" cy="5429288"/>
          </a:xfr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oAutofit/>
          </a:bodyPr>
          <a:lstStyle/>
          <a:p>
            <a:pPr algn="just"/>
            <a:endParaRPr lang="tr-TR" sz="800" dirty="0" smtClean="0"/>
          </a:p>
          <a:p>
            <a:pPr algn="just"/>
            <a:r>
              <a:rPr lang="tr-TR" sz="2200" dirty="0" smtClean="0"/>
              <a:t>Planda Türkiye’nin tükettiği elektrik enerjisinin %57,3’ünün kirli ve tükenebilir enerji kaynaklarından elde edildiği belirtilmekte </a:t>
            </a:r>
            <a:r>
              <a:rPr lang="tr-TR" sz="2200" u="sng" dirty="0" smtClean="0">
                <a:solidFill>
                  <a:srgbClr val="FF0000"/>
                </a:solidFill>
              </a:rPr>
              <a:t>gelecekte kullanılacak enerjinin ucuz, temiz, yenilenebilir ve yerli kaynaklara dayalı olması gerektiği vurgulanmaktadır.  </a:t>
            </a:r>
            <a:r>
              <a:rPr lang="tr-TR" sz="2200" dirty="0" smtClean="0"/>
              <a:t>Plan, hidroelektrik, rüzgâr ve güneş enerjisinin kullanılmasını bir hedef olarak belirlemiştir. Rüzgar ve güneş enerjisinin yanı sıra bölgenin su potansiyeli dolayısıyla hidroelektrik kaynaklardan yararlanılmasının da özendirileceği belirtilmiştir. </a:t>
            </a:r>
            <a:r>
              <a:rPr lang="tr-TR" sz="2200" u="sng" dirty="0" smtClean="0">
                <a:solidFill>
                  <a:srgbClr val="FF0000"/>
                </a:solidFill>
              </a:rPr>
              <a:t>Kirletici enerji üretiminin ise doğal çevre içinde yer almaması hedefi benimsenmiştir (Plan Açıklama Raporu, s. 12).</a:t>
            </a:r>
          </a:p>
          <a:p>
            <a:pPr algn="just"/>
            <a:endParaRPr lang="tr-TR" sz="800" dirty="0" smtClean="0"/>
          </a:p>
          <a:p>
            <a:pPr algn="just"/>
            <a:r>
              <a:rPr lang="tr-TR" sz="2200" dirty="0" smtClean="0"/>
              <a:t>Planda Çatalağzı B Termik Santralinin taşımacılık ihtiyaçları için kullanmakta olduğu </a:t>
            </a:r>
            <a:r>
              <a:rPr lang="tr-TR" sz="2200" u="sng" dirty="0" smtClean="0">
                <a:solidFill>
                  <a:srgbClr val="FF0000"/>
                </a:solidFill>
              </a:rPr>
              <a:t>Zonguldak-Çatalağzı karayolu güzergâhının ağır vasıta taşımacılığına kapatılması ve bu tür taşımanın demiryolu ile yapılmasıdır.</a:t>
            </a:r>
            <a:r>
              <a:rPr lang="tr-TR" sz="2200" dirty="0" smtClean="0"/>
              <a:t> (Plan Açıklama Raporu, s.127).</a:t>
            </a:r>
          </a:p>
          <a:p>
            <a:pPr algn="just"/>
            <a:endParaRPr lang="tr-TR" sz="2200" dirty="0" smtClean="0"/>
          </a:p>
        </p:txBody>
      </p:sp>
      <p:pic>
        <p:nvPicPr>
          <p:cNvPr id="5" name="Picture 2" descr="C:\Users\User\Desktop\3598_11_01_44.jpg"/>
          <p:cNvPicPr>
            <a:picLocks noChangeAspect="1" noChangeArrowheads="1"/>
          </p:cNvPicPr>
          <p:nvPr/>
        </p:nvPicPr>
        <p:blipFill>
          <a:blip r:embed="rId3"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0"/>
            <a:ext cx="7643866" cy="1000108"/>
          </a:xfrm>
          <a:solidFill>
            <a:schemeClr val="accent1">
              <a:lumMod val="20000"/>
              <a:lumOff val="80000"/>
            </a:schemeClr>
          </a:solidFill>
        </p:spPr>
        <p:txBody>
          <a:bodyPr>
            <a:noAutofit/>
          </a:bodyPr>
          <a:lstStyle/>
          <a:p>
            <a:r>
              <a:rPr lang="tr-TR" sz="2800" b="1" dirty="0" smtClean="0">
                <a:solidFill>
                  <a:schemeClr val="tx2">
                    <a:lumMod val="75000"/>
                  </a:schemeClr>
                </a:solidFill>
              </a:rPr>
              <a:t>ZONGULDAK- BARTIN- KARABÜK  1/100.000   Çevre Düzeni Planı  </a:t>
            </a:r>
            <a:endParaRPr lang="tr-TR" sz="2800" b="1" dirty="0">
              <a:solidFill>
                <a:schemeClr val="tx2">
                  <a:lumMod val="75000"/>
                </a:schemeClr>
              </a:solidFill>
            </a:endParaRPr>
          </a:p>
        </p:txBody>
      </p:sp>
      <p:sp>
        <p:nvSpPr>
          <p:cNvPr id="3" name="2 İçerik Yer Tutucusu"/>
          <p:cNvSpPr>
            <a:spLocks noGrp="1"/>
          </p:cNvSpPr>
          <p:nvPr>
            <p:ph idx="1"/>
          </p:nvPr>
        </p:nvSpPr>
        <p:spPr>
          <a:xfrm>
            <a:off x="500034" y="1071546"/>
            <a:ext cx="8329642" cy="5429288"/>
          </a:xfr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oAutofit/>
          </a:bodyPr>
          <a:lstStyle/>
          <a:p>
            <a:pPr algn="just"/>
            <a:endParaRPr lang="tr-TR" sz="2200" dirty="0" smtClean="0"/>
          </a:p>
          <a:p>
            <a:pPr algn="just"/>
            <a:r>
              <a:rPr lang="tr-TR" sz="2200" dirty="0" smtClean="0"/>
              <a:t>Kentsel çevrelerde sanayiden kaynaklanan su, toprak ve hava kirlilikleri ile görüntü ve gürültü </a:t>
            </a:r>
            <a:r>
              <a:rPr lang="tr-TR" sz="2200" u="sng" dirty="0" smtClean="0">
                <a:solidFill>
                  <a:srgbClr val="FF0000"/>
                </a:solidFill>
              </a:rPr>
              <a:t>kirliliklerini azaltmaya ve giderek ortadan kaldırmaya yönelik önlemlerin alınmasına</a:t>
            </a:r>
            <a:r>
              <a:rPr lang="tr-TR" sz="2200" dirty="0" smtClean="0"/>
              <a:t> yönelik öngörülerin geliştirilmesi. (Plan Açıklama Raporu, s.30).</a:t>
            </a:r>
          </a:p>
          <a:p>
            <a:pPr algn="just"/>
            <a:endParaRPr lang="tr-TR" sz="800" dirty="0" smtClean="0"/>
          </a:p>
          <a:p>
            <a:pPr algn="just"/>
            <a:r>
              <a:rPr lang="tr-TR" sz="2200" dirty="0" smtClean="0"/>
              <a:t>Planda, yeni termik santrallerin çevre, ekoloji ve turizm açısından hassas olmayan alanlara yönlendirilmesi gerekliliği belirtilmektedir. Planda </a:t>
            </a:r>
            <a:r>
              <a:rPr lang="tr-TR" sz="2200" u="sng" dirty="0" err="1" smtClean="0">
                <a:solidFill>
                  <a:srgbClr val="FF0000"/>
                </a:solidFill>
              </a:rPr>
              <a:t>Filyos</a:t>
            </a:r>
            <a:r>
              <a:rPr lang="tr-TR" sz="2200" u="sng" dirty="0" smtClean="0">
                <a:solidFill>
                  <a:srgbClr val="FF0000"/>
                </a:solidFill>
              </a:rPr>
              <a:t> Yatırım Havzası ağır sanayi ile birlikte termik santrallerin gelişebileceği alan olarak belirlenmiş fakat kesin bir sınır koyulmamış, </a:t>
            </a:r>
            <a:r>
              <a:rPr lang="tr-TR" sz="2200" dirty="0" smtClean="0"/>
              <a:t>termik santrallerin bu bölgede kurulması mümkün olmaz ise öncelikle turizm potansiyeli olan alanlar ve milli park, tabiat parkı, yaban hayatı koruma/geliştirme alanı, özel kanunlarla korunan alanlar, sulak alanlar, içme ve kullanma suyu kaynaklarının etkilenmeyeceği alanların seçilmesi önerilmiştir (Plan Hükümleri V.31). </a:t>
            </a:r>
          </a:p>
          <a:p>
            <a:pPr algn="just"/>
            <a:endParaRPr lang="tr-TR" sz="2200" dirty="0" smtClean="0"/>
          </a:p>
          <a:p>
            <a:pPr algn="just"/>
            <a:endParaRPr lang="tr-TR" sz="2200" dirty="0" smtClean="0"/>
          </a:p>
        </p:txBody>
      </p:sp>
      <p:pic>
        <p:nvPicPr>
          <p:cNvPr id="5" name="Picture 2" descr="C:\Users\User\Desktop\3598_11_01_44.jpg"/>
          <p:cNvPicPr>
            <a:picLocks noChangeAspect="1" noChangeArrowheads="1"/>
          </p:cNvPicPr>
          <p:nvPr/>
        </p:nvPicPr>
        <p:blipFill>
          <a:blip r:embed="rId3"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tr-TR"/>
              <a:t>AMASRA’DAN ALAPLI’YA</a:t>
            </a:r>
          </a:p>
        </p:txBody>
      </p:sp>
      <p:pic>
        <p:nvPicPr>
          <p:cNvPr id="192516" name="Picture 4"/>
          <p:cNvPicPr>
            <a:picLocks noGrp="1" noChangeAspect="1" noChangeArrowheads="1"/>
          </p:cNvPicPr>
          <p:nvPr>
            <p:ph type="body" idx="1"/>
          </p:nvPr>
        </p:nvPicPr>
        <p:blipFill>
          <a:blip r:embed="rId2"/>
          <a:srcRect/>
          <a:stretch>
            <a:fillRect/>
          </a:stretch>
        </p:blipFill>
        <p:spPr>
          <a:xfrm>
            <a:off x="928662" y="1600201"/>
            <a:ext cx="7286676" cy="4360946"/>
          </a:xfrm>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0"/>
            <a:ext cx="7643866" cy="1000108"/>
          </a:xfrm>
          <a:solidFill>
            <a:schemeClr val="accent1">
              <a:lumMod val="20000"/>
              <a:lumOff val="80000"/>
            </a:schemeClr>
          </a:solidFill>
        </p:spPr>
        <p:txBody>
          <a:bodyPr>
            <a:noAutofit/>
          </a:bodyPr>
          <a:lstStyle/>
          <a:p>
            <a:r>
              <a:rPr lang="tr-TR" sz="2800" b="1" dirty="0" smtClean="0">
                <a:solidFill>
                  <a:schemeClr val="tx2">
                    <a:lumMod val="75000"/>
                  </a:schemeClr>
                </a:solidFill>
              </a:rPr>
              <a:t>ZONGULDAK- BARTIN- KARABÜK  1/100.000   Çevre Düzeni Planı  </a:t>
            </a:r>
            <a:endParaRPr lang="tr-TR" sz="2800" b="1" dirty="0">
              <a:solidFill>
                <a:schemeClr val="tx2">
                  <a:lumMod val="75000"/>
                </a:schemeClr>
              </a:solidFill>
            </a:endParaRPr>
          </a:p>
        </p:txBody>
      </p:sp>
      <p:sp>
        <p:nvSpPr>
          <p:cNvPr id="3" name="2 İçerik Yer Tutucusu"/>
          <p:cNvSpPr>
            <a:spLocks noGrp="1"/>
          </p:cNvSpPr>
          <p:nvPr>
            <p:ph idx="1"/>
          </p:nvPr>
        </p:nvSpPr>
        <p:spPr>
          <a:xfrm>
            <a:off x="357158" y="1071546"/>
            <a:ext cx="8472518" cy="5572164"/>
          </a:xfr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oAutofit/>
          </a:bodyPr>
          <a:lstStyle/>
          <a:p>
            <a:pPr algn="just"/>
            <a:endParaRPr lang="tr-TR" sz="800" dirty="0" smtClean="0"/>
          </a:p>
          <a:p>
            <a:pPr algn="just"/>
            <a:r>
              <a:rPr lang="tr-TR" sz="2000" dirty="0" smtClean="0"/>
              <a:t>Termik santrallerin yer seçebileceği alan olarak belirlenen </a:t>
            </a:r>
            <a:r>
              <a:rPr lang="tr-TR" sz="2000" dirty="0" err="1" smtClean="0"/>
              <a:t>Filyos</a:t>
            </a:r>
            <a:r>
              <a:rPr lang="tr-TR" sz="2000" dirty="0" smtClean="0"/>
              <a:t> Yatırım Havzasında, Bölgesel Çalışma Alanı, Serbest Bölge, OSB ve sanayi alanları yer almaktadır. Bölgenin en önemli su kaynaklarından birisi olan </a:t>
            </a:r>
            <a:r>
              <a:rPr lang="tr-TR" sz="2000" dirty="0" err="1" smtClean="0"/>
              <a:t>Filyos</a:t>
            </a:r>
            <a:r>
              <a:rPr lang="tr-TR" sz="2000" dirty="0" smtClean="0"/>
              <a:t> Çayı (Yenice Irmağı) boyunca uzanan bu alanlarda termik santralden kozmetik sanayisine, çok sayıda kirletici kullanımın önerilmiş olması su kirliliğine yol açacak son derece tehlikeli kararlardır.  Ayrıca plan bu noktada kendisiyle çelişmekte, ekolojik olarak hassas bölgelere yoğun bir kullanım önermektedir. </a:t>
            </a:r>
          </a:p>
          <a:p>
            <a:pPr algn="just"/>
            <a:r>
              <a:rPr lang="tr-TR" sz="2000" dirty="0" smtClean="0"/>
              <a:t>08.11.2016 tarihinde plan değişikliği yapılarak </a:t>
            </a:r>
            <a:r>
              <a:rPr lang="tr-TR" sz="2000" dirty="0" err="1" smtClean="0"/>
              <a:t>Hema</a:t>
            </a:r>
            <a:r>
              <a:rPr lang="tr-TR" sz="2000" dirty="0" smtClean="0"/>
              <a:t> Termik Santrali Projesi ve </a:t>
            </a:r>
            <a:r>
              <a:rPr lang="tr-TR" sz="2000" dirty="0" err="1" smtClean="0"/>
              <a:t>Hema</a:t>
            </a:r>
            <a:r>
              <a:rPr lang="tr-TR" sz="2000" dirty="0" smtClean="0"/>
              <a:t> Limanı Projesi plana işlenmiştir. </a:t>
            </a:r>
            <a:r>
              <a:rPr lang="tr-TR" sz="2000" u="sng" dirty="0" smtClean="0">
                <a:solidFill>
                  <a:srgbClr val="FF0000"/>
                </a:solidFill>
              </a:rPr>
              <a:t>Plan değişikliğinin gerekçe raporunda bu projelerin ÇED olumlu kararı alınmış olması nedeniyle plana işlendiği </a:t>
            </a:r>
            <a:r>
              <a:rPr lang="tr-TR" sz="2000" dirty="0" smtClean="0"/>
              <a:t>ifade edilmekteyse de </a:t>
            </a:r>
            <a:r>
              <a:rPr lang="tr-TR" sz="2000" b="1" u="sng" dirty="0" smtClean="0">
                <a:solidFill>
                  <a:srgbClr val="FF0000"/>
                </a:solidFill>
              </a:rPr>
              <a:t>ÇED değerlendirmesinin bu plana göre yapılması ve dolayısıyla plana aykırı olduğu için reddedilmesi gerekirdi. </a:t>
            </a:r>
            <a:r>
              <a:rPr lang="tr-TR" sz="2000" dirty="0" smtClean="0"/>
              <a:t>Zira plana göre termik santraller ya termik santral gösterimi yapılan yerlerde ya da ağır sanayinin yerleşebileceği alanlarda yapılabilir. Oysa planda orman alanı olarak gösterimi yapılan bölgenin termik santral alanı olarak </a:t>
            </a:r>
            <a:r>
              <a:rPr lang="tr-TR" sz="2000" dirty="0" smtClean="0"/>
              <a:t>değiştirildiği görülmektedir. </a:t>
            </a:r>
            <a:endParaRPr lang="tr-TR" sz="2000" dirty="0" smtClean="0"/>
          </a:p>
          <a:p>
            <a:pPr algn="just"/>
            <a:endParaRPr lang="tr-TR" sz="2000" dirty="0" smtClean="0"/>
          </a:p>
          <a:p>
            <a:pPr algn="just"/>
            <a:endParaRPr lang="tr-TR" sz="2000" dirty="0" smtClean="0"/>
          </a:p>
          <a:p>
            <a:pPr algn="just"/>
            <a:endParaRPr lang="tr-TR" sz="2000" dirty="0" smtClean="0"/>
          </a:p>
        </p:txBody>
      </p:sp>
      <p:pic>
        <p:nvPicPr>
          <p:cNvPr id="5" name="Picture 2" descr="C:\Users\User\Desktop\3598_11_01_44.jpg"/>
          <p:cNvPicPr>
            <a:picLocks noChangeAspect="1" noChangeArrowheads="1"/>
          </p:cNvPicPr>
          <p:nvPr/>
        </p:nvPicPr>
        <p:blipFill>
          <a:blip r:embed="rId3"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229600" cy="1143000"/>
          </a:xfrm>
          <a:solidFill>
            <a:schemeClr val="accent1">
              <a:lumMod val="20000"/>
              <a:lumOff val="80000"/>
            </a:schemeClr>
          </a:solidFill>
        </p:spPr>
        <p:txBody>
          <a:bodyPr>
            <a:noAutofit/>
          </a:bodyPr>
          <a:lstStyle/>
          <a:p>
            <a:r>
              <a:rPr lang="tr-TR" sz="2800" b="1" dirty="0" smtClean="0">
                <a:solidFill>
                  <a:schemeClr val="tx2">
                    <a:lumMod val="75000"/>
                  </a:schemeClr>
                </a:solidFill>
              </a:rPr>
              <a:t>ZONGULDAK- BARTIN- KARABÜK  1/100.000</a:t>
            </a:r>
            <a:br>
              <a:rPr lang="tr-TR" sz="2800" b="1" dirty="0" smtClean="0">
                <a:solidFill>
                  <a:schemeClr val="tx2">
                    <a:lumMod val="75000"/>
                  </a:schemeClr>
                </a:solidFill>
              </a:rPr>
            </a:br>
            <a:r>
              <a:rPr lang="tr-TR" sz="2800" b="1" dirty="0" smtClean="0">
                <a:solidFill>
                  <a:schemeClr val="tx2">
                    <a:lumMod val="75000"/>
                  </a:schemeClr>
                </a:solidFill>
              </a:rPr>
              <a:t>   Çevre Düzeni Planı  </a:t>
            </a:r>
            <a:endParaRPr lang="tr-TR" sz="2800" b="1" dirty="0">
              <a:solidFill>
                <a:schemeClr val="tx2">
                  <a:lumMod val="75000"/>
                </a:schemeClr>
              </a:solidFill>
            </a:endParaRPr>
          </a:p>
        </p:txBody>
      </p:sp>
      <p:pic>
        <p:nvPicPr>
          <p:cNvPr id="1026" name="Picture 2"/>
          <p:cNvPicPr>
            <a:picLocks noGrp="1" noChangeAspect="1" noChangeArrowheads="1"/>
          </p:cNvPicPr>
          <p:nvPr>
            <p:ph sz="half" idx="1"/>
          </p:nvPr>
        </p:nvPicPr>
        <p:blipFill>
          <a:blip r:embed="rId3"/>
          <a:stretch>
            <a:fillRect/>
          </a:stretch>
        </p:blipFill>
        <p:spPr bwMode="auto">
          <a:xfrm>
            <a:off x="714348" y="3571876"/>
            <a:ext cx="8143932" cy="3286124"/>
          </a:xfrm>
          <a:prstGeom prst="rect">
            <a:avLst/>
          </a:prstGeom>
          <a:noFill/>
          <a:ln w="9525">
            <a:noFill/>
            <a:miter lim="800000"/>
            <a:headEnd/>
            <a:tailEnd/>
          </a:ln>
          <a:effectLst/>
        </p:spPr>
      </p:pic>
      <p:sp>
        <p:nvSpPr>
          <p:cNvPr id="6" name="5 İçerik Yer Tutucusu"/>
          <p:cNvSpPr>
            <a:spLocks noGrp="1"/>
          </p:cNvSpPr>
          <p:nvPr>
            <p:ph sz="half" idx="2"/>
          </p:nvPr>
        </p:nvSpPr>
        <p:spPr>
          <a:xfrm>
            <a:off x="285720" y="1142985"/>
            <a:ext cx="8572560" cy="2357454"/>
          </a:xfrm>
        </p:spPr>
        <p:txBody>
          <a:bodyPr>
            <a:normAutofit fontScale="70000" lnSpcReduction="20000"/>
          </a:bodyPr>
          <a:lstStyle/>
          <a:p>
            <a:pPr algn="just"/>
            <a:r>
              <a:rPr lang="tr-TR" dirty="0" smtClean="0"/>
              <a:t>Planda , </a:t>
            </a:r>
            <a:r>
              <a:rPr lang="tr-TR" u="sng" dirty="0" smtClean="0">
                <a:solidFill>
                  <a:srgbClr val="FF0000"/>
                </a:solidFill>
              </a:rPr>
              <a:t>bölgedeki Yenice ormanlarının ekolojik önemi vurgulanmış; </a:t>
            </a:r>
            <a:r>
              <a:rPr lang="tr-TR" dirty="0" smtClean="0"/>
              <a:t>“Yenice Ormanlarında tropik bölgeler dışında, dünyada pek az ormanda görülecek kadar çok sayıda ağaç, ağaççık, bitki ve yaban hayvanı(</a:t>
            </a:r>
            <a:r>
              <a:rPr lang="tr-TR" dirty="0" err="1" smtClean="0"/>
              <a:t>nın</a:t>
            </a:r>
            <a:r>
              <a:rPr lang="tr-TR" dirty="0" smtClean="0"/>
              <a:t>) bir arada yaşamakta” olduğu belirtilmiş ve bu bölgeye </a:t>
            </a:r>
            <a:r>
              <a:rPr lang="tr-TR" u="sng" dirty="0" smtClean="0">
                <a:solidFill>
                  <a:srgbClr val="FF0000"/>
                </a:solidFill>
              </a:rPr>
              <a:t>doğal çevre koruma statüsü kazandırılması önerilmiş</a:t>
            </a:r>
            <a:r>
              <a:rPr lang="tr-TR" dirty="0" smtClean="0"/>
              <a:t>; fakat bir yandan da bu ormanların kaynak değerlerinin kullanılması için bölgede kozmetik, ilaç ve orman ürünleri sanayinin geliştirilmesi, öneriler arasında yer almıştır. Orman dışı alanların ise enerji ormanı olarak belirlenmesine ilişkin bir karar alınmıştır (Plan Açıklama Raporu, s.95 ve 112).</a:t>
            </a:r>
          </a:p>
          <a:p>
            <a:pPr algn="just"/>
            <a:endParaRPr lang="tr-TR" dirty="0"/>
          </a:p>
        </p:txBody>
      </p:sp>
      <p:pic>
        <p:nvPicPr>
          <p:cNvPr id="5" name="Picture 2" descr="C:\Users\User\Desktop\3598_11_01_44.jpg"/>
          <p:cNvPicPr>
            <a:picLocks noChangeAspect="1" noChangeArrowheads="1"/>
          </p:cNvPicPr>
          <p:nvPr/>
        </p:nvPicPr>
        <p:blipFill>
          <a:blip r:embed="rId4"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785786" y="785794"/>
            <a:ext cx="7715304" cy="4853006"/>
          </a:xfrm>
        </p:spPr>
        <p:txBody>
          <a:bodyPr>
            <a:normAutofit/>
          </a:bodyPr>
          <a:lstStyle/>
          <a:p>
            <a:pPr algn="just"/>
            <a:endParaRPr lang="tr-TR" dirty="0" smtClean="0">
              <a:solidFill>
                <a:schemeClr val="tx1">
                  <a:lumMod val="65000"/>
                  <a:lumOff val="35000"/>
                </a:schemeClr>
              </a:solidFill>
            </a:endParaRPr>
          </a:p>
          <a:p>
            <a:pPr algn="just"/>
            <a:endParaRPr lang="tr-TR" dirty="0" smtClean="0">
              <a:solidFill>
                <a:schemeClr val="tx1">
                  <a:lumMod val="65000"/>
                  <a:lumOff val="35000"/>
                </a:schemeClr>
              </a:solidFill>
            </a:endParaRPr>
          </a:p>
          <a:p>
            <a:pPr algn="just"/>
            <a:r>
              <a:rPr lang="tr-TR" dirty="0" smtClean="0">
                <a:solidFill>
                  <a:schemeClr val="tx1">
                    <a:lumMod val="65000"/>
                    <a:lumOff val="35000"/>
                  </a:schemeClr>
                </a:solidFill>
              </a:rPr>
              <a:t>T.C.  Anayasası 56. Madde:</a:t>
            </a:r>
            <a:r>
              <a:rPr lang="tr-TR" i="1" dirty="0" smtClean="0">
                <a:solidFill>
                  <a:srgbClr val="C00000"/>
                </a:solidFill>
              </a:rPr>
              <a:t>“Herkes sağlıklı ve dengeli bir çevrede yaşama hakkına sahiptir. Çevreyi geliştirmek, çevre sağlığını korumak ve çevre kirlenmesini önlemek Devletin ve vatandaşların ödevidir”</a:t>
            </a:r>
            <a:r>
              <a:rPr lang="tr-TR" dirty="0" smtClean="0">
                <a:solidFill>
                  <a:srgbClr val="C00000"/>
                </a:solidFill>
              </a:rPr>
              <a:t> </a:t>
            </a:r>
            <a:r>
              <a:rPr lang="tr-TR" dirty="0" smtClean="0">
                <a:solidFill>
                  <a:schemeClr val="tx1">
                    <a:lumMod val="65000"/>
                    <a:lumOff val="35000"/>
                  </a:schemeClr>
                </a:solidFill>
              </a:rPr>
              <a:t>der.</a:t>
            </a:r>
          </a:p>
        </p:txBody>
      </p:sp>
      <p:pic>
        <p:nvPicPr>
          <p:cNvPr id="6" name="Picture 2" descr="C:\Users\User\Desktop\3598_11_01_44.jpg"/>
          <p:cNvPicPr>
            <a:picLocks noChangeAspect="1" noChangeArrowheads="1"/>
          </p:cNvPicPr>
          <p:nvPr/>
        </p:nvPicPr>
        <p:blipFill>
          <a:blip r:embed="rId3" cstate="print"/>
          <a:srcRect/>
          <a:stretch>
            <a:fillRect/>
          </a:stretch>
        </p:blipFill>
        <p:spPr bwMode="auto">
          <a:xfrm>
            <a:off x="8142060" y="0"/>
            <a:ext cx="1001940" cy="10001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57200" y="0"/>
            <a:ext cx="8507413" cy="1417638"/>
          </a:xfrm>
        </p:spPr>
        <p:txBody>
          <a:bodyPr>
            <a:normAutofit fontScale="90000"/>
          </a:bodyPr>
          <a:lstStyle/>
          <a:p>
            <a:r>
              <a:rPr lang="tr-TR" sz="2400"/>
              <a:t>Hava kirliliği</a:t>
            </a:r>
            <a:br>
              <a:rPr lang="tr-TR" sz="2400"/>
            </a:br>
            <a:r>
              <a:rPr lang="tr-TR" sz="2400"/>
              <a:t>232 gün Dünya Sağlık Örgütü ve AB değeri aşıldı... (01.01.2014-01.01.2015) ZONGULDAK</a:t>
            </a:r>
            <a:r>
              <a:rPr lang="tr-TR" sz="4000"/>
              <a:t> </a:t>
            </a:r>
          </a:p>
        </p:txBody>
      </p:sp>
      <p:pic>
        <p:nvPicPr>
          <p:cNvPr id="193540" name="Picture 4"/>
          <p:cNvPicPr>
            <a:picLocks noGrp="1" noChangeAspect="1" noChangeArrowheads="1"/>
          </p:cNvPicPr>
          <p:nvPr>
            <p:ph type="body" idx="1"/>
          </p:nvPr>
        </p:nvPicPr>
        <p:blipFill>
          <a:blip r:embed="rId2"/>
          <a:srcRect/>
          <a:stretch>
            <a:fillRect/>
          </a:stretch>
        </p:blipFill>
        <p:spPr>
          <a:xfrm>
            <a:off x="179388" y="1484313"/>
            <a:ext cx="8964612" cy="5373687"/>
          </a:xfrm>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tr-TR" sz="2800"/>
              <a:t>Hava kirliliği</a:t>
            </a:r>
            <a:br>
              <a:rPr lang="tr-TR" sz="2800"/>
            </a:br>
            <a:endParaRPr lang="tr-TR" sz="2800"/>
          </a:p>
        </p:txBody>
      </p:sp>
      <p:pic>
        <p:nvPicPr>
          <p:cNvPr id="194564" name="Picture 4"/>
          <p:cNvPicPr>
            <a:picLocks noGrp="1" noChangeAspect="1" noChangeArrowheads="1"/>
          </p:cNvPicPr>
          <p:nvPr>
            <p:ph type="body" idx="1"/>
          </p:nvPr>
        </p:nvPicPr>
        <p:blipFill>
          <a:blip r:embed="rId2"/>
          <a:srcRect/>
          <a:stretch>
            <a:fillRect/>
          </a:stretch>
        </p:blipFill>
        <p:spPr>
          <a:xfrm>
            <a:off x="0" y="1412875"/>
            <a:ext cx="9144000" cy="5445125"/>
          </a:xfrm>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tr-TR" sz="2800"/>
              <a:t>Hava kirliliği</a:t>
            </a:r>
            <a:br>
              <a:rPr lang="tr-TR" sz="2800"/>
            </a:br>
            <a:endParaRPr lang="tr-TR" sz="2800"/>
          </a:p>
        </p:txBody>
      </p:sp>
      <p:pic>
        <p:nvPicPr>
          <p:cNvPr id="195588" name="Picture 4"/>
          <p:cNvPicPr>
            <a:picLocks noGrp="1" noChangeAspect="1" noChangeArrowheads="1"/>
          </p:cNvPicPr>
          <p:nvPr>
            <p:ph type="body" idx="1"/>
          </p:nvPr>
        </p:nvPicPr>
        <p:blipFill>
          <a:blip r:embed="rId2"/>
          <a:srcRect/>
          <a:stretch>
            <a:fillRect/>
          </a:stretch>
        </p:blipFill>
        <p:spPr>
          <a:xfrm>
            <a:off x="179388" y="1341438"/>
            <a:ext cx="8640762" cy="5516562"/>
          </a:xfrm>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lstStyle/>
          <a:p>
            <a:r>
              <a:rPr lang="tr-TR" sz="3200" b="1" dirty="0" smtClean="0">
                <a:solidFill>
                  <a:srgbClr val="FF0000"/>
                </a:solidFill>
                <a:cs typeface="Arial" pitchFamily="34" charset="0"/>
              </a:rPr>
              <a:t>NE YAPILABİLİR</a:t>
            </a:r>
            <a:endParaRPr lang="tr-TR" sz="3200" b="1" dirty="0">
              <a:solidFill>
                <a:srgbClr val="FF0000"/>
              </a:solidFill>
              <a:cs typeface="Arial" pitchFamily="34" charset="0"/>
            </a:endParaRPr>
          </a:p>
        </p:txBody>
      </p:sp>
      <p:sp>
        <p:nvSpPr>
          <p:cNvPr id="3" name="2 İçerik Yer Tutucusu"/>
          <p:cNvSpPr>
            <a:spLocks noGrp="1"/>
          </p:cNvSpPr>
          <p:nvPr>
            <p:ph idx="1"/>
          </p:nvPr>
        </p:nvSpPr>
        <p:spPr>
          <a:xfrm>
            <a:off x="457200" y="980728"/>
            <a:ext cx="8229600" cy="5145435"/>
          </a:xfrm>
          <a:effectLst>
            <a:innerShdw blurRad="114300">
              <a:prstClr val="black"/>
            </a:innerShdw>
          </a:effectLst>
        </p:spPr>
        <p:style>
          <a:lnRef idx="2">
            <a:schemeClr val="accent4"/>
          </a:lnRef>
          <a:fillRef idx="1">
            <a:schemeClr val="lt1"/>
          </a:fillRef>
          <a:effectRef idx="0">
            <a:schemeClr val="accent4"/>
          </a:effectRef>
          <a:fontRef idx="minor">
            <a:schemeClr val="dk1"/>
          </a:fontRef>
        </p:style>
        <p:txBody>
          <a:bodyPr>
            <a:noAutofit/>
          </a:bodyPr>
          <a:lstStyle/>
          <a:p>
            <a:pPr algn="just"/>
            <a:endParaRPr lang="tr-TR" sz="800" b="1" dirty="0" smtClean="0"/>
          </a:p>
          <a:p>
            <a:pPr algn="just"/>
            <a:r>
              <a:rPr lang="tr-TR" sz="2200" b="1" dirty="0" smtClean="0"/>
              <a:t> </a:t>
            </a:r>
            <a:r>
              <a:rPr lang="tr-TR" sz="2200" b="1" u="sng" dirty="0" smtClean="0">
                <a:solidFill>
                  <a:srgbClr val="FF0000"/>
                </a:solidFill>
              </a:rPr>
              <a:t>Yeni ithal kömür santral projelerine izin verilmemeli,  </a:t>
            </a:r>
            <a:r>
              <a:rPr lang="tr-TR" sz="2200" b="1" dirty="0" smtClean="0"/>
              <a:t>lisans almış olan projelerden yükümlülüklerini yerine getirmeyenlerin lisansları iptal edilmelidir. Mevcut ve </a:t>
            </a:r>
            <a:r>
              <a:rPr lang="tr-TR" sz="2200" b="1" dirty="0" smtClean="0">
                <a:solidFill>
                  <a:srgbClr val="00B050"/>
                </a:solidFill>
              </a:rPr>
              <a:t>yatırımı süren </a:t>
            </a:r>
            <a:r>
              <a:rPr lang="tr-TR" sz="2200" b="1" dirty="0" smtClean="0"/>
              <a:t>kömür yakıtlı </a:t>
            </a:r>
            <a:r>
              <a:rPr lang="tr-TR" sz="2200" b="1" dirty="0" err="1" smtClean="0"/>
              <a:t>santrallara</a:t>
            </a:r>
            <a:r>
              <a:rPr lang="tr-TR" sz="2200" b="1" dirty="0" smtClean="0"/>
              <a:t>, yasal hilelerle; “çevreyi kirletme ve kirletmeye devam etme hakkı(!)” kesinlikle tanınmamalıdır. </a:t>
            </a:r>
          </a:p>
          <a:p>
            <a:pPr algn="just"/>
            <a:r>
              <a:rPr lang="tr-TR" sz="2200" b="1" dirty="0" err="1" smtClean="0"/>
              <a:t>Elektrofiltrelerinin</a:t>
            </a:r>
            <a:r>
              <a:rPr lang="tr-TR" sz="2200" b="1" dirty="0" smtClean="0"/>
              <a:t> ve baca gazı arıtma sistemlerinin en son teknolojiye uygun olarak yapılması ve çalıştırılması sağlanmalı, emisyon ölçüm değerleri çok sıkı denetlenmeli, hava kirliliğinin kontrolü yönetmeliğine uygun olmayan </a:t>
            </a:r>
            <a:r>
              <a:rPr lang="tr-TR" sz="2200" b="1" dirty="0" err="1" smtClean="0"/>
              <a:t>santrallara</a:t>
            </a:r>
            <a:r>
              <a:rPr lang="tr-TR" sz="2200" b="1" dirty="0" smtClean="0"/>
              <a:t> ciddi yaptırımlar  uygulanmalıdır. </a:t>
            </a:r>
          </a:p>
          <a:p>
            <a:pPr algn="just"/>
            <a:endParaRPr lang="tr-TR" sz="800" b="1" dirty="0" smtClean="0"/>
          </a:p>
          <a:p>
            <a:pPr algn="just"/>
            <a:r>
              <a:rPr lang="tr-TR" sz="2200" b="1" dirty="0" smtClean="0"/>
              <a:t>ÇED değerlendirmeleri bölge temelli ve  bütünleşik olarak yapılıp, kümülatif çevresel etkiler belirlenerek kararlar oluşturulmalıdır.</a:t>
            </a:r>
            <a:endParaRPr lang="tr-TR" sz="2200" b="1" dirty="0"/>
          </a:p>
        </p:txBody>
      </p:sp>
      <p:pic>
        <p:nvPicPr>
          <p:cNvPr id="4" name="Picture 2" descr="C:\Users\User\Desktop\3598_11_01_44.jpg"/>
          <p:cNvPicPr>
            <a:picLocks noChangeAspect="1" noChangeArrowheads="1"/>
          </p:cNvPicPr>
          <p:nvPr/>
        </p:nvPicPr>
        <p:blipFill>
          <a:blip r:embed="rId2"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lstStyle/>
          <a:p>
            <a:r>
              <a:rPr lang="tr-TR" sz="3200" b="1" dirty="0" smtClean="0">
                <a:solidFill>
                  <a:srgbClr val="FF0000"/>
                </a:solidFill>
                <a:cs typeface="Arial" pitchFamily="34" charset="0"/>
              </a:rPr>
              <a:t>NE YAPILABİLİR</a:t>
            </a:r>
            <a:endParaRPr lang="tr-TR" sz="3200" b="1" dirty="0">
              <a:solidFill>
                <a:srgbClr val="FF0000"/>
              </a:solidFill>
              <a:cs typeface="Arial" pitchFamily="34" charset="0"/>
            </a:endParaRPr>
          </a:p>
        </p:txBody>
      </p:sp>
      <p:sp>
        <p:nvSpPr>
          <p:cNvPr id="3" name="2 İçerik Yer Tutucusu"/>
          <p:cNvSpPr>
            <a:spLocks noGrp="1"/>
          </p:cNvSpPr>
          <p:nvPr>
            <p:ph idx="1"/>
          </p:nvPr>
        </p:nvSpPr>
        <p:spPr>
          <a:xfrm>
            <a:off x="457200" y="980728"/>
            <a:ext cx="8229600" cy="5145435"/>
          </a:xfrm>
          <a:effectLst>
            <a:innerShdw blurRad="114300">
              <a:prstClr val="black"/>
            </a:innerShdw>
          </a:effectLst>
        </p:spPr>
        <p:style>
          <a:lnRef idx="2">
            <a:schemeClr val="accent4"/>
          </a:lnRef>
          <a:fillRef idx="1">
            <a:schemeClr val="lt1"/>
          </a:fillRef>
          <a:effectRef idx="0">
            <a:schemeClr val="accent4"/>
          </a:effectRef>
          <a:fontRef idx="minor">
            <a:schemeClr val="dk1"/>
          </a:fontRef>
        </p:style>
        <p:txBody>
          <a:bodyPr>
            <a:normAutofit/>
          </a:bodyPr>
          <a:lstStyle/>
          <a:p>
            <a:pPr algn="just"/>
            <a:endParaRPr lang="tr-TR" sz="2200" dirty="0" smtClean="0"/>
          </a:p>
          <a:p>
            <a:pPr algn="just"/>
            <a:r>
              <a:rPr lang="tr-TR" sz="2400" dirty="0" smtClean="0"/>
              <a:t> </a:t>
            </a:r>
            <a:r>
              <a:rPr lang="tr-TR" sz="2400" b="1" dirty="0" smtClean="0"/>
              <a:t>Kuşkusuz bütün bu çalışmalara egemen olması gereken bakış açısı, yalnız </a:t>
            </a:r>
            <a:r>
              <a:rPr lang="tr-TR" sz="2400" b="1" dirty="0" err="1" smtClean="0"/>
              <a:t>santralların</a:t>
            </a:r>
            <a:r>
              <a:rPr lang="tr-TR" sz="2400" b="1" dirty="0" smtClean="0"/>
              <a:t> tekil ve yerli  kömüre dayalı elektrik üretiminin toptan ekonomik fizibilitesine ağırlık veren değil; </a:t>
            </a:r>
            <a:r>
              <a:rPr lang="tr-TR" sz="2400" b="1" u="sng" dirty="0" smtClean="0">
                <a:solidFill>
                  <a:srgbClr val="FF0000"/>
                </a:solidFill>
              </a:rPr>
              <a:t>fayda maliyet analizi vb. çalışmalarla</a:t>
            </a:r>
            <a:r>
              <a:rPr lang="tr-TR" sz="2400" b="1" dirty="0" smtClean="0">
                <a:solidFill>
                  <a:srgbClr val="FF0000"/>
                </a:solidFill>
              </a:rPr>
              <a:t>, </a:t>
            </a:r>
            <a:r>
              <a:rPr lang="tr-TR" sz="2400" b="1" dirty="0" smtClean="0"/>
              <a:t>linyite dayalı olarak kurulması öngörülen elektrik santral yatırımlarının </a:t>
            </a:r>
            <a:r>
              <a:rPr lang="tr-TR" sz="2400" b="1" u="sng" dirty="0" smtClean="0">
                <a:solidFill>
                  <a:srgbClr val="FF0000"/>
                </a:solidFill>
              </a:rPr>
              <a:t>kümülatif çevresel ve toplumsal etkilerini  </a:t>
            </a:r>
            <a:r>
              <a:rPr lang="tr-TR" sz="2400" b="1" dirty="0" smtClean="0"/>
              <a:t>inceleyecek ve bu yatırımlarda toplum yararının olup olmadığını, ayrıntılı bir şekilde irdeleyecek ve belirli kişi, grup ve kuruluşların değil, </a:t>
            </a:r>
            <a:r>
              <a:rPr lang="tr-TR" sz="2400" b="1" u="sng" dirty="0" smtClean="0">
                <a:solidFill>
                  <a:srgbClr val="FF0000"/>
                </a:solidFill>
              </a:rPr>
              <a:t>toplumun yararını gözetecek </a:t>
            </a:r>
            <a:r>
              <a:rPr lang="tr-TR" sz="2400" b="1" dirty="0" smtClean="0"/>
              <a:t>olan bir bakış açısı olmalıdır. </a:t>
            </a:r>
            <a:endParaRPr lang="tr-TR" sz="2200" dirty="0"/>
          </a:p>
        </p:txBody>
      </p:sp>
      <p:pic>
        <p:nvPicPr>
          <p:cNvPr id="4" name="Picture 2" descr="C:\Users\User\Desktop\3598_11_01_44.jpg"/>
          <p:cNvPicPr>
            <a:picLocks noChangeAspect="1" noChangeArrowheads="1"/>
          </p:cNvPicPr>
          <p:nvPr/>
        </p:nvPicPr>
        <p:blipFill>
          <a:blip r:embed="rId2"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214290"/>
            <a:ext cx="7715304" cy="785818"/>
          </a:xfrm>
        </p:spPr>
        <p:txBody>
          <a:bodyPr>
            <a:normAutofit/>
          </a:bodyPr>
          <a:lstStyle/>
          <a:p>
            <a:r>
              <a:rPr lang="tr-TR" sz="3200" b="1" dirty="0" smtClean="0">
                <a:solidFill>
                  <a:srgbClr val="FF0000"/>
                </a:solidFill>
                <a:cs typeface="Arial" pitchFamily="34" charset="0"/>
              </a:rPr>
              <a:t>NE YAPILABİLİR</a:t>
            </a:r>
            <a:endParaRPr lang="tr-TR" sz="3200" b="1" dirty="0">
              <a:solidFill>
                <a:srgbClr val="FF0000"/>
              </a:solidFill>
              <a:cs typeface="Arial" pitchFamily="34" charset="0"/>
            </a:endParaRPr>
          </a:p>
        </p:txBody>
      </p:sp>
      <p:pic>
        <p:nvPicPr>
          <p:cNvPr id="4" name="Picture 2" descr="C:\Users\User\Desktop\3598_11_01_44.jpg"/>
          <p:cNvPicPr>
            <a:picLocks noChangeAspect="1" noChangeArrowheads="1"/>
          </p:cNvPicPr>
          <p:nvPr/>
        </p:nvPicPr>
        <p:blipFill>
          <a:blip r:embed="rId2" cstate="print"/>
          <a:srcRect/>
          <a:stretch>
            <a:fillRect/>
          </a:stretch>
        </p:blipFill>
        <p:spPr bwMode="auto">
          <a:xfrm>
            <a:off x="7990954" y="0"/>
            <a:ext cx="1153046" cy="1150938"/>
          </a:xfrm>
          <a:prstGeom prst="rect">
            <a:avLst/>
          </a:prstGeom>
          <a:noFill/>
          <a:ln w="9525">
            <a:noFill/>
            <a:miter lim="800000"/>
            <a:headEnd/>
            <a:tailEnd/>
          </a:ln>
        </p:spPr>
      </p:pic>
      <p:pic>
        <p:nvPicPr>
          <p:cNvPr id="1026" name="Picture 2"/>
          <p:cNvPicPr>
            <a:picLocks noGrp="1" noChangeAspect="1" noChangeArrowheads="1"/>
          </p:cNvPicPr>
          <p:nvPr>
            <p:ph idx="1"/>
          </p:nvPr>
        </p:nvPicPr>
        <p:blipFill>
          <a:blip r:embed="rId3"/>
          <a:srcRect/>
          <a:stretch>
            <a:fillRect/>
          </a:stretch>
        </p:blipFill>
        <p:spPr bwMode="auto">
          <a:xfrm>
            <a:off x="642910" y="1142984"/>
            <a:ext cx="8428108"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214290"/>
            <a:ext cx="7715304" cy="785818"/>
          </a:xfrm>
        </p:spPr>
        <p:txBody>
          <a:bodyPr>
            <a:normAutofit/>
          </a:bodyPr>
          <a:lstStyle/>
          <a:p>
            <a:r>
              <a:rPr lang="tr-TR" sz="3200" b="1" dirty="0" smtClean="0">
                <a:solidFill>
                  <a:srgbClr val="FF0000"/>
                </a:solidFill>
                <a:cs typeface="Arial" pitchFamily="34" charset="0"/>
              </a:rPr>
              <a:t>NE YAPILABİLİR</a:t>
            </a:r>
            <a:endParaRPr lang="tr-TR" sz="3200" b="1" dirty="0">
              <a:solidFill>
                <a:srgbClr val="FF0000"/>
              </a:solidFill>
              <a:cs typeface="Arial" pitchFamily="34" charset="0"/>
            </a:endParaRPr>
          </a:p>
        </p:txBody>
      </p:sp>
      <p:pic>
        <p:nvPicPr>
          <p:cNvPr id="4" name="Picture 2" descr="C:\Users\User\Desktop\3598_11_01_44.jpg"/>
          <p:cNvPicPr>
            <a:picLocks noChangeAspect="1" noChangeArrowheads="1"/>
          </p:cNvPicPr>
          <p:nvPr/>
        </p:nvPicPr>
        <p:blipFill>
          <a:blip r:embed="rId2" cstate="print"/>
          <a:srcRect/>
          <a:stretch>
            <a:fillRect/>
          </a:stretch>
        </p:blipFill>
        <p:spPr bwMode="auto">
          <a:xfrm>
            <a:off x="7990954" y="0"/>
            <a:ext cx="1153046" cy="1150938"/>
          </a:xfrm>
          <a:prstGeom prst="rect">
            <a:avLst/>
          </a:prstGeom>
          <a:noFill/>
          <a:ln w="9525">
            <a:noFill/>
            <a:miter lim="800000"/>
            <a:headEnd/>
            <a:tailEnd/>
          </a:ln>
        </p:spPr>
      </p:pic>
      <p:pic>
        <p:nvPicPr>
          <p:cNvPr id="2050" name="Picture 2"/>
          <p:cNvPicPr>
            <a:picLocks noGrp="1" noChangeAspect="1" noChangeArrowheads="1"/>
          </p:cNvPicPr>
          <p:nvPr>
            <p:ph idx="1"/>
          </p:nvPr>
        </p:nvPicPr>
        <p:blipFill>
          <a:blip r:embed="rId3"/>
          <a:srcRect/>
          <a:stretch>
            <a:fillRect/>
          </a:stretch>
        </p:blipFill>
        <p:spPr bwMode="auto">
          <a:xfrm>
            <a:off x="500034" y="1012805"/>
            <a:ext cx="7786742" cy="54507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214290"/>
            <a:ext cx="7715304" cy="785818"/>
          </a:xfrm>
        </p:spPr>
        <p:txBody>
          <a:bodyPr>
            <a:normAutofit fontScale="90000"/>
          </a:bodyPr>
          <a:lstStyle/>
          <a:p>
            <a:r>
              <a:rPr lang="tr-TR" sz="3200" b="1" dirty="0" smtClean="0">
                <a:hlinkClick r:id="rId2" tooltip="Permanent Link to Zonguldak’ta Planlanan 5’inci Termik Santralin ÇED Süreci Durduruldu"/>
              </a:rPr>
              <a:t/>
            </a:r>
            <a:br>
              <a:rPr lang="tr-TR" sz="3200" b="1" dirty="0" smtClean="0">
                <a:hlinkClick r:id="rId2" tooltip="Permanent Link to Zonguldak’ta Planlanan 5’inci Termik Santralin ÇED Süreci Durduruldu"/>
              </a:rPr>
            </a:br>
            <a:r>
              <a:rPr lang="sv-SE" sz="3200" b="1" dirty="0" smtClean="0">
                <a:hlinkClick r:id="rId2" tooltip="Permanent Link to Zonguldak’ta Planlanan 5’inci Termik Santralin ÇED Süreci Durduruldu"/>
              </a:rPr>
              <a:t>Zonguldak’ta Planlanan 5’inci Termik Santralin ÇED Süreci Durduruldu</a:t>
            </a:r>
            <a:r>
              <a:rPr lang="sv-SE" sz="3200" b="1" dirty="0" smtClean="0"/>
              <a:t/>
            </a:r>
            <a:br>
              <a:rPr lang="sv-SE" sz="3200" b="1" dirty="0" smtClean="0"/>
            </a:br>
            <a:endParaRPr lang="tr-TR" sz="3200" b="1" dirty="0">
              <a:solidFill>
                <a:srgbClr val="FF0000"/>
              </a:solidFill>
              <a:cs typeface="Arial" pitchFamily="34" charset="0"/>
            </a:endParaRPr>
          </a:p>
        </p:txBody>
      </p:sp>
      <p:pic>
        <p:nvPicPr>
          <p:cNvPr id="4" name="Picture 2" descr="C:\Users\User\Desktop\3598_11_01_44.jpg"/>
          <p:cNvPicPr>
            <a:picLocks noChangeAspect="1" noChangeArrowheads="1"/>
          </p:cNvPicPr>
          <p:nvPr/>
        </p:nvPicPr>
        <p:blipFill>
          <a:blip r:embed="rId3" cstate="print"/>
          <a:srcRect/>
          <a:stretch>
            <a:fillRect/>
          </a:stretch>
        </p:blipFill>
        <p:spPr bwMode="auto">
          <a:xfrm>
            <a:off x="7990954" y="0"/>
            <a:ext cx="1153046" cy="1150938"/>
          </a:xfrm>
          <a:prstGeom prst="rect">
            <a:avLst/>
          </a:prstGeom>
          <a:noFill/>
          <a:ln w="9525">
            <a:noFill/>
            <a:miter lim="800000"/>
            <a:headEnd/>
            <a:tailEnd/>
          </a:ln>
        </p:spPr>
      </p:pic>
      <p:pic>
        <p:nvPicPr>
          <p:cNvPr id="1026" name="Picture 2"/>
          <p:cNvPicPr>
            <a:picLocks noGrp="1" noChangeAspect="1" noChangeArrowheads="1"/>
          </p:cNvPicPr>
          <p:nvPr>
            <p:ph idx="1"/>
          </p:nvPr>
        </p:nvPicPr>
        <p:blipFill>
          <a:blip r:embed="rId4"/>
          <a:srcRect/>
          <a:stretch>
            <a:fillRect/>
          </a:stretch>
        </p:blipFill>
        <p:spPr bwMode="auto">
          <a:xfrm>
            <a:off x="571472" y="1428736"/>
            <a:ext cx="8063803" cy="37917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8352000" cy="461665"/>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000099"/>
                </a:solidFill>
                <a:latin typeface="Arial Black" panose="020B0A04020102020204" pitchFamily="34" charset="0"/>
                <a:ea typeface="+mn-ea"/>
                <a:cs typeface="+mn-cs"/>
              </a:rPr>
              <a:t>KAYNAKÇA</a:t>
            </a:r>
            <a:endParaRPr lang="tr-TR" sz="2400" dirty="0">
              <a:solidFill>
                <a:srgbClr val="000099"/>
              </a:solidFill>
              <a:latin typeface="Arial Black" panose="020B0A04020102020204" pitchFamily="34" charset="0"/>
              <a:ea typeface="+mn-ea"/>
              <a:cs typeface="+mn-cs"/>
            </a:endParaRPr>
          </a:p>
        </p:txBody>
      </p:sp>
      <p:sp>
        <p:nvSpPr>
          <p:cNvPr id="2" name="Dikdörtgen 1"/>
          <p:cNvSpPr/>
          <p:nvPr/>
        </p:nvSpPr>
        <p:spPr>
          <a:xfrm>
            <a:off x="539552" y="571481"/>
            <a:ext cx="8136903" cy="6001643"/>
          </a:xfrm>
          <a:prstGeom prst="rect">
            <a:avLst/>
          </a:prstGeom>
        </p:spPr>
        <p:txBody>
          <a:bodyPr wrap="square">
            <a:spAutoFit/>
          </a:bodyPr>
          <a:lstStyle/>
          <a:p>
            <a:pPr marL="457200" indent="-457200">
              <a:buAutoNum type="arabicPeriod"/>
            </a:pPr>
            <a:endParaRPr lang="tr-TR" sz="2400" dirty="0" smtClean="0"/>
          </a:p>
          <a:p>
            <a:pPr marL="457200" indent="-457200">
              <a:buAutoNum type="arabicPeriod"/>
            </a:pPr>
            <a:r>
              <a:rPr lang="tr-TR" sz="2400" dirty="0" smtClean="0"/>
              <a:t>TMMOB </a:t>
            </a:r>
            <a:r>
              <a:rPr lang="tr-TR" sz="2400" dirty="0" err="1" smtClean="0"/>
              <a:t>Makina</a:t>
            </a:r>
            <a:r>
              <a:rPr lang="tr-TR" sz="2400" dirty="0" smtClean="0"/>
              <a:t> Mühendisleri Odası Enerji Çalışma Grubu – Türkiye Enerji Görünümü 2017 Sunumu (Eylül 2017</a:t>
            </a:r>
            <a:r>
              <a:rPr lang="tr-TR" sz="2400" dirty="0" smtClean="0"/>
              <a:t>)</a:t>
            </a:r>
          </a:p>
          <a:p>
            <a:pPr marL="457200" indent="-457200"/>
            <a:r>
              <a:rPr lang="tr-TR" sz="2400" dirty="0" smtClean="0"/>
              <a:t> </a:t>
            </a:r>
            <a:endParaRPr lang="tr-TR" sz="2400" dirty="0"/>
          </a:p>
          <a:p>
            <a:r>
              <a:rPr lang="tr-TR" sz="2400" dirty="0"/>
              <a:t>2. </a:t>
            </a:r>
            <a:r>
              <a:rPr lang="tr-TR" sz="2400" dirty="0" smtClean="0"/>
              <a:t>MMO Oda Raporu- Türkiye’de </a:t>
            </a:r>
            <a:r>
              <a:rPr lang="tr-TR" sz="2400" dirty="0" smtClean="0"/>
              <a:t>Termik Santraller  2017</a:t>
            </a:r>
          </a:p>
          <a:p>
            <a:endParaRPr lang="tr-TR" sz="2400" dirty="0" smtClean="0"/>
          </a:p>
          <a:p>
            <a:r>
              <a:rPr lang="tr-TR" sz="2400" dirty="0" smtClean="0"/>
              <a:t>3. İstanbul Politikalar Merkezi – Kömür Raporu</a:t>
            </a:r>
          </a:p>
          <a:p>
            <a:endParaRPr lang="tr-TR" sz="2400" dirty="0" smtClean="0"/>
          </a:p>
          <a:p>
            <a:r>
              <a:rPr lang="tr-TR" sz="2400" dirty="0" smtClean="0"/>
              <a:t>4.</a:t>
            </a:r>
            <a:r>
              <a:rPr lang="tr-TR" sz="2400" dirty="0" smtClean="0"/>
              <a:t> Ekoloji Kolektif </a:t>
            </a:r>
            <a:r>
              <a:rPr lang="tr-TR" sz="2400" dirty="0" smtClean="0"/>
              <a:t>Derneği - Türkiye’de </a:t>
            </a:r>
            <a:r>
              <a:rPr lang="tr-TR" sz="2400" dirty="0" smtClean="0"/>
              <a:t>Çevre Düzeni </a:t>
            </a:r>
            <a:endParaRPr lang="tr-TR" sz="2400" dirty="0" smtClean="0"/>
          </a:p>
          <a:p>
            <a:r>
              <a:rPr lang="tr-TR" sz="2400" dirty="0" smtClean="0"/>
              <a:t> </a:t>
            </a:r>
            <a:r>
              <a:rPr lang="tr-TR" sz="2400" dirty="0" smtClean="0"/>
              <a:t>   Planlamasında </a:t>
            </a:r>
            <a:r>
              <a:rPr lang="tr-TR" sz="2400" dirty="0" smtClean="0"/>
              <a:t>Enerji </a:t>
            </a:r>
            <a:endParaRPr lang="tr-TR" sz="2400" dirty="0" smtClean="0"/>
          </a:p>
          <a:p>
            <a:r>
              <a:rPr lang="tr-TR" sz="2400" dirty="0" smtClean="0"/>
              <a:t>5. Çevre ve Şehircilik Bakanlığı  Zonguldak- Bartın- Karabük                                           1/100.000   ÇDP  </a:t>
            </a:r>
          </a:p>
          <a:p>
            <a:endParaRPr lang="tr-TR" sz="2400" dirty="0" smtClean="0"/>
          </a:p>
          <a:p>
            <a:r>
              <a:rPr lang="tr-TR" sz="2400" dirty="0" smtClean="0"/>
              <a:t>6.TMMOB Çevre Mühendisleri Odası Sunumları</a:t>
            </a:r>
          </a:p>
          <a:p>
            <a:endParaRPr lang="tr-TR" sz="2400" dirty="0"/>
          </a:p>
          <a:p>
            <a:pPr marL="0" lvl="1"/>
            <a:r>
              <a:rPr lang="tr-TR" sz="2400" dirty="0" smtClean="0"/>
              <a:t>7. https</a:t>
            </a:r>
            <a:r>
              <a:rPr lang="tr-TR" sz="2400" dirty="0"/>
              <a:t>://</a:t>
            </a:r>
            <a:r>
              <a:rPr lang="tr-TR" sz="2400" dirty="0" smtClean="0"/>
              <a:t>www.mmo.org.tr/haberler</a:t>
            </a:r>
          </a:p>
        </p:txBody>
      </p:sp>
      <p:sp>
        <p:nvSpPr>
          <p:cNvPr id="5" name="1 Başlık"/>
          <p:cNvSpPr txBox="1">
            <a:spLocks/>
          </p:cNvSpPr>
          <p:nvPr/>
        </p:nvSpPr>
        <p:spPr>
          <a:xfrm>
            <a:off x="0" y="0"/>
            <a:ext cx="8072430" cy="785794"/>
          </a:xfrm>
          <a:prstGeom prst="rect">
            <a:avLst/>
          </a:prstGeom>
          <a:solidFill>
            <a:schemeClr val="accent1">
              <a:lumMod val="20000"/>
              <a:lumOff val="80000"/>
            </a:schemeClr>
          </a:solidFill>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smtClean="0">
                <a:ln>
                  <a:noFill/>
                </a:ln>
                <a:solidFill>
                  <a:schemeClr val="tx2">
                    <a:lumMod val="75000"/>
                  </a:schemeClr>
                </a:solidFill>
                <a:effectLst/>
                <a:uLnTx/>
                <a:uFillTx/>
                <a:latin typeface="+mj-lt"/>
                <a:ea typeface="+mj-ea"/>
                <a:cs typeface="+mj-cs"/>
              </a:rPr>
              <a:t>KAYNAKÇA</a:t>
            </a:r>
            <a:endParaRPr kumimoji="0" lang="tr-TR" sz="28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pic>
        <p:nvPicPr>
          <p:cNvPr id="6" name="Picture 2" descr="C:\Users\User\Desktop\3598_11_01_44.jpg"/>
          <p:cNvPicPr>
            <a:picLocks noChangeAspect="1" noChangeArrowheads="1"/>
          </p:cNvPicPr>
          <p:nvPr/>
        </p:nvPicPr>
        <p:blipFill>
          <a:blip r:embed="rId2" cstate="print"/>
          <a:srcRect/>
          <a:stretch>
            <a:fillRect/>
          </a:stretch>
        </p:blipFill>
        <p:spPr bwMode="auto">
          <a:xfrm>
            <a:off x="8072462" y="0"/>
            <a:ext cx="1071538" cy="1069579"/>
          </a:xfrm>
          <a:prstGeom prst="rect">
            <a:avLst/>
          </a:prstGeom>
          <a:noFill/>
          <a:ln w="9525">
            <a:noFill/>
            <a:miter lim="800000"/>
            <a:headEnd/>
            <a:tailEnd/>
          </a:ln>
        </p:spPr>
      </p:pic>
    </p:spTree>
    <p:extLst>
      <p:ext uri="{BB962C8B-B14F-4D97-AF65-F5344CB8AC3E}">
        <p14:creationId xmlns:p14="http://schemas.microsoft.com/office/powerpoint/2010/main" xmlns="" val="25340104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180306" y="188641"/>
            <a:ext cx="8712968" cy="5937524"/>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panose="020B0604020202020204" pitchFamily="34" charset="0"/>
              <a:buNone/>
            </a:pPr>
            <a:r>
              <a:rPr lang="tr-TR" sz="3000" b="1" dirty="0" smtClean="0">
                <a:solidFill>
                  <a:schemeClr val="accent1">
                    <a:lumMod val="75000"/>
                  </a:schemeClr>
                </a:solidFill>
              </a:rPr>
              <a:t>KİRLENMEDEN, KİRLETMEDEN,  </a:t>
            </a:r>
          </a:p>
          <a:p>
            <a:pPr algn="ctr">
              <a:buFont typeface="Arial" panose="020B0604020202020204" pitchFamily="34" charset="0"/>
              <a:buNone/>
            </a:pPr>
            <a:r>
              <a:rPr lang="tr-TR" sz="3000" b="1" dirty="0" smtClean="0">
                <a:solidFill>
                  <a:schemeClr val="accent1">
                    <a:lumMod val="75000"/>
                  </a:schemeClr>
                </a:solidFill>
              </a:rPr>
              <a:t>BARIŞ İÇİNDE, EŞİT, ÖZGÜR, ADİL, </a:t>
            </a:r>
          </a:p>
          <a:p>
            <a:pPr algn="ctr">
              <a:buFont typeface="Arial" panose="020B0604020202020204" pitchFamily="34" charset="0"/>
              <a:buNone/>
            </a:pPr>
            <a:r>
              <a:rPr lang="tr-TR" sz="3000" b="1" dirty="0" smtClean="0">
                <a:solidFill>
                  <a:schemeClr val="accent1">
                    <a:lumMod val="75000"/>
                  </a:schemeClr>
                </a:solidFill>
              </a:rPr>
              <a:t>AYDINLIK BİR DÜNYA  VE </a:t>
            </a:r>
          </a:p>
          <a:p>
            <a:pPr algn="ctr">
              <a:buFont typeface="Arial" panose="020B0604020202020204" pitchFamily="34" charset="0"/>
              <a:buNone/>
            </a:pPr>
            <a:r>
              <a:rPr lang="tr-TR" sz="3000" b="1" dirty="0" smtClean="0">
                <a:solidFill>
                  <a:schemeClr val="accent1">
                    <a:lumMod val="75000"/>
                  </a:schemeClr>
                </a:solidFill>
              </a:rPr>
              <a:t>BAĞIMSIZ VE DEMOKRATİK BİR TÜRKİYE DİLEĞİYLE…</a:t>
            </a:r>
          </a:p>
          <a:p>
            <a:pPr>
              <a:buFont typeface="Arial" panose="020B0604020202020204" pitchFamily="34" charset="0"/>
              <a:buNone/>
            </a:pPr>
            <a:r>
              <a:rPr lang="tr-TR" b="1" dirty="0" smtClean="0">
                <a:solidFill>
                  <a:schemeClr val="bg2">
                    <a:lumMod val="25000"/>
                  </a:schemeClr>
                </a:solidFill>
              </a:rPr>
              <a:t>   </a:t>
            </a:r>
          </a:p>
          <a:p>
            <a:pPr>
              <a:buFont typeface="Arial" panose="020B0604020202020204" pitchFamily="34" charset="0"/>
              <a:buNone/>
            </a:pPr>
            <a:endParaRPr lang="tr-TR" b="1" dirty="0" smtClean="0">
              <a:solidFill>
                <a:schemeClr val="bg2">
                  <a:lumMod val="25000"/>
                </a:schemeClr>
              </a:solidFill>
            </a:endParaRPr>
          </a:p>
          <a:p>
            <a:pPr>
              <a:buFont typeface="Arial" panose="020B0604020202020204" pitchFamily="34" charset="0"/>
              <a:buNone/>
            </a:pPr>
            <a:endParaRPr lang="tr-TR" b="1" dirty="0" smtClean="0">
              <a:solidFill>
                <a:schemeClr val="bg2">
                  <a:lumMod val="25000"/>
                </a:schemeClr>
              </a:solidFill>
            </a:endParaRPr>
          </a:p>
          <a:p>
            <a:pPr>
              <a:buFont typeface="Arial" panose="020B0604020202020204" pitchFamily="34" charset="0"/>
              <a:buNone/>
            </a:pPr>
            <a:endParaRPr lang="tr-TR" b="1" dirty="0" smtClean="0">
              <a:solidFill>
                <a:schemeClr val="bg2">
                  <a:lumMod val="25000"/>
                </a:schemeClr>
              </a:solidFill>
            </a:endParaRPr>
          </a:p>
          <a:p>
            <a:pPr>
              <a:buFont typeface="Arial" panose="020B0604020202020204" pitchFamily="34" charset="0"/>
              <a:buNone/>
            </a:pPr>
            <a:endParaRPr lang="tr-TR" b="1" dirty="0" smtClean="0">
              <a:solidFill>
                <a:schemeClr val="bg2">
                  <a:lumMod val="25000"/>
                </a:schemeClr>
              </a:solidFill>
            </a:endParaRPr>
          </a:p>
          <a:p>
            <a:pPr>
              <a:buFont typeface="Arial" panose="020B0604020202020204" pitchFamily="34" charset="0"/>
              <a:buNone/>
            </a:pPr>
            <a:endParaRPr lang="tr-TR" b="1" dirty="0" smtClean="0">
              <a:solidFill>
                <a:schemeClr val="bg2">
                  <a:lumMod val="25000"/>
                </a:schemeClr>
              </a:solidFill>
            </a:endParaRPr>
          </a:p>
          <a:p>
            <a:pPr>
              <a:buFont typeface="Arial" panose="020B0604020202020204" pitchFamily="34" charset="0"/>
              <a:buNone/>
            </a:pPr>
            <a:r>
              <a:rPr lang="tr-TR" b="1" dirty="0" smtClean="0">
                <a:solidFill>
                  <a:schemeClr val="bg2">
                    <a:lumMod val="25000"/>
                  </a:schemeClr>
                </a:solidFill>
              </a:rPr>
              <a:t>	</a:t>
            </a:r>
            <a:endParaRPr lang="tr-TR" b="1" dirty="0"/>
          </a:p>
        </p:txBody>
      </p:sp>
      <p:pic>
        <p:nvPicPr>
          <p:cNvPr id="5" name="Picture 3" descr="C:\Users\sayende.yilmaz\Desktop\yenilenebilir-enerji.jpg"/>
          <p:cNvPicPr>
            <a:picLocks noChangeAspect="1" noChangeArrowheads="1"/>
          </p:cNvPicPr>
          <p:nvPr/>
        </p:nvPicPr>
        <p:blipFill>
          <a:blip r:embed="rId2" cstate="print"/>
          <a:srcRect/>
          <a:stretch>
            <a:fillRect/>
          </a:stretch>
        </p:blipFill>
        <p:spPr bwMode="auto">
          <a:xfrm>
            <a:off x="928662" y="2285992"/>
            <a:ext cx="6913969" cy="3691094"/>
          </a:xfrm>
          <a:prstGeom prst="rect">
            <a:avLst/>
          </a:prstGeom>
          <a:noFill/>
        </p:spPr>
      </p:pic>
      <p:pic>
        <p:nvPicPr>
          <p:cNvPr id="6" name="Picture 2" descr="C:\Users\User\Desktop\3598_11_01_44.jpg"/>
          <p:cNvPicPr>
            <a:picLocks noChangeAspect="1" noChangeArrowheads="1"/>
          </p:cNvPicPr>
          <p:nvPr/>
        </p:nvPicPr>
        <p:blipFill>
          <a:blip r:embed="rId3" cstate="print"/>
          <a:srcRect/>
          <a:stretch>
            <a:fillRect/>
          </a:stretch>
        </p:blipFill>
        <p:spPr bwMode="auto">
          <a:xfrm>
            <a:off x="7990954" y="0"/>
            <a:ext cx="1153046" cy="1150938"/>
          </a:xfrm>
          <a:prstGeom prst="rect">
            <a:avLst/>
          </a:prstGeom>
          <a:noFill/>
          <a:ln w="9525">
            <a:noFill/>
            <a:miter lim="800000"/>
            <a:headEnd/>
            <a:tailEnd/>
          </a:ln>
        </p:spPr>
      </p:pic>
    </p:spTree>
    <p:extLst>
      <p:ext uri="{BB962C8B-B14F-4D97-AF65-F5344CB8AC3E}">
        <p14:creationId xmlns:p14="http://schemas.microsoft.com/office/powerpoint/2010/main" xmlns="" val="1304259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txBox="1">
            <a:spLocks/>
          </p:cNvSpPr>
          <p:nvPr/>
        </p:nvSpPr>
        <p:spPr>
          <a:xfrm>
            <a:off x="0" y="6597352"/>
            <a:ext cx="971600" cy="260648"/>
          </a:xfrm>
          <a:prstGeom prst="rect">
            <a:avLst/>
          </a:prstGeom>
        </p:spPr>
        <p:style>
          <a:lnRef idx="0">
            <a:schemeClr val="accent2"/>
          </a:lnRef>
          <a:fillRef idx="3">
            <a:schemeClr val="accent2"/>
          </a:fillRef>
          <a:effectRef idx="3">
            <a:schemeClr val="accent2"/>
          </a:effectRef>
          <a:fontRef idx="minor">
            <a:schemeClr val="lt1"/>
          </a:fontRef>
        </p:style>
        <p:txBody>
          <a:bodyP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tr-TR" sz="1100" b="1" dirty="0" smtClean="0">
                <a:solidFill>
                  <a:schemeClr val="tx1"/>
                </a:solidFill>
              </a:rPr>
              <a:t>25.03.2017</a:t>
            </a:r>
            <a:endParaRPr lang="tr-TR" sz="1100" b="1" dirty="0">
              <a:solidFill>
                <a:schemeClr val="tx1"/>
              </a:solidFill>
            </a:endParaRPr>
          </a:p>
        </p:txBody>
      </p:sp>
      <p:pic>
        <p:nvPicPr>
          <p:cNvPr id="4" name="Picture 13" descr="C:\Users\User\Pictures\Resim1.png"/>
          <p:cNvPicPr>
            <a:picLocks noChangeAspect="1" noChangeArrowheads="1"/>
          </p:cNvPicPr>
          <p:nvPr/>
        </p:nvPicPr>
        <p:blipFill>
          <a:blip r:embed="rId2" cstate="print"/>
          <a:srcRect/>
          <a:stretch>
            <a:fillRect/>
          </a:stretch>
        </p:blipFill>
        <p:spPr bwMode="auto">
          <a:xfrm>
            <a:off x="-260350" y="1052736"/>
            <a:ext cx="6561138" cy="4873625"/>
          </a:xfrm>
          <a:prstGeom prst="rect">
            <a:avLst/>
          </a:prstGeom>
          <a:noFill/>
          <a:ln w="9525">
            <a:noFill/>
            <a:miter lim="800000"/>
            <a:headEnd/>
            <a:tailEnd/>
          </a:ln>
        </p:spPr>
      </p:pic>
      <p:sp>
        <p:nvSpPr>
          <p:cNvPr id="5" name="Başlık 1"/>
          <p:cNvSpPr txBox="1">
            <a:spLocks/>
          </p:cNvSpPr>
          <p:nvPr/>
        </p:nvSpPr>
        <p:spPr>
          <a:xfrm>
            <a:off x="0" y="4763"/>
            <a:ext cx="8288338" cy="857250"/>
          </a:xfrm>
          <a:prstGeom prst="rect">
            <a:avLst/>
          </a:prstGeom>
          <a:solidFill>
            <a:srgbClr val="FFFF66"/>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470E9A"/>
                </a:solidFill>
                <a:latin typeface="Arial Black" panose="020B0A04020102020204" pitchFamily="34" charset="0"/>
              </a:rPr>
              <a:t>Dünya Birincil Enerji Tüketimi Kaynaklar Bazında (%), 2016</a:t>
            </a:r>
            <a:endParaRPr lang="tr-TR" sz="2400" dirty="0">
              <a:solidFill>
                <a:srgbClr val="470E9A"/>
              </a:solidFill>
              <a:latin typeface="Arial Black" panose="020B0A04020102020204" pitchFamily="34" charset="0"/>
            </a:endParaRPr>
          </a:p>
        </p:txBody>
      </p:sp>
      <p:sp>
        <p:nvSpPr>
          <p:cNvPr id="6" name="Text Box 5"/>
          <p:cNvSpPr txBox="1">
            <a:spLocks noChangeArrowheads="1"/>
          </p:cNvSpPr>
          <p:nvPr/>
        </p:nvSpPr>
        <p:spPr bwMode="auto">
          <a:xfrm>
            <a:off x="1763713" y="5340350"/>
            <a:ext cx="1662112" cy="708025"/>
          </a:xfrm>
          <a:prstGeom prst="rect">
            <a:avLst/>
          </a:prstGeom>
          <a:ln>
            <a:headEnd/>
            <a:tailEnd/>
          </a:ln>
        </p:spPr>
        <p:style>
          <a:lnRef idx="1">
            <a:schemeClr val="dk1"/>
          </a:lnRef>
          <a:fillRef idx="3">
            <a:schemeClr val="dk1"/>
          </a:fillRef>
          <a:effectRef idx="2">
            <a:schemeClr val="dk1"/>
          </a:effectRef>
          <a:fontRef idx="minor">
            <a:schemeClr val="lt1"/>
          </a:fontRef>
        </p:style>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tr-TR" sz="2000" b="1" dirty="0" smtClean="0">
                <a:solidFill>
                  <a:schemeClr val="bg1"/>
                </a:solidFill>
              </a:rPr>
              <a:t>3 fosil yakıt:</a:t>
            </a:r>
          </a:p>
          <a:p>
            <a:pPr algn="ctr" eaLnBrk="1" hangingPunct="1">
              <a:defRPr/>
            </a:pPr>
            <a:r>
              <a:rPr lang="tr-TR" sz="2000" b="1" dirty="0" smtClean="0">
                <a:solidFill>
                  <a:schemeClr val="bg1"/>
                </a:solidFill>
              </a:rPr>
              <a:t>% 85,5</a:t>
            </a:r>
          </a:p>
        </p:txBody>
      </p:sp>
      <p:cxnSp>
        <p:nvCxnSpPr>
          <p:cNvPr id="7" name="Eğri Bağlayıcı 6"/>
          <p:cNvCxnSpPr/>
          <p:nvPr/>
        </p:nvCxnSpPr>
        <p:spPr>
          <a:xfrm>
            <a:off x="1187450" y="4652963"/>
            <a:ext cx="792163" cy="687387"/>
          </a:xfrm>
          <a:prstGeom prst="curvedConnector3">
            <a:avLst/>
          </a:prstGeom>
          <a:ln>
            <a:solidFill>
              <a:schemeClr val="bg1">
                <a:lumMod val="5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8" name="Eğri Bağlayıcı 7"/>
          <p:cNvCxnSpPr/>
          <p:nvPr/>
        </p:nvCxnSpPr>
        <p:spPr>
          <a:xfrm rot="10800000" flipV="1">
            <a:off x="2771775" y="4868863"/>
            <a:ext cx="936625" cy="471487"/>
          </a:xfrm>
          <a:prstGeom prst="curvedConnector3">
            <a:avLst/>
          </a:prstGeom>
          <a:ln>
            <a:solidFill>
              <a:schemeClr val="bg1">
                <a:lumMod val="5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9" name="Eğri Bağlayıcı 8"/>
          <p:cNvCxnSpPr/>
          <p:nvPr/>
        </p:nvCxnSpPr>
        <p:spPr>
          <a:xfrm rot="5400000">
            <a:off x="3211513" y="3971925"/>
            <a:ext cx="1936750" cy="1508125"/>
          </a:xfrm>
          <a:prstGeom prst="curvedConnector2">
            <a:avLst/>
          </a:prstGeom>
          <a:ln>
            <a:solidFill>
              <a:schemeClr val="bg1">
                <a:lumMod val="50000"/>
              </a:schemeClr>
            </a:solidFill>
            <a:tailEnd type="arrow"/>
          </a:ln>
        </p:spPr>
        <p:style>
          <a:lnRef idx="3">
            <a:schemeClr val="accent6"/>
          </a:lnRef>
          <a:fillRef idx="0">
            <a:schemeClr val="accent6"/>
          </a:fillRef>
          <a:effectRef idx="2">
            <a:schemeClr val="accent6"/>
          </a:effectRef>
          <a:fontRef idx="minor">
            <a:schemeClr val="tx1"/>
          </a:fontRef>
        </p:style>
      </p:cxnSp>
      <p:sp>
        <p:nvSpPr>
          <p:cNvPr id="10" name="10 Metin kutusu"/>
          <p:cNvSpPr txBox="1">
            <a:spLocks noChangeArrowheads="1"/>
          </p:cNvSpPr>
          <p:nvPr/>
        </p:nvSpPr>
        <p:spPr bwMode="auto">
          <a:xfrm>
            <a:off x="6287306" y="1773238"/>
            <a:ext cx="2677307" cy="1107996"/>
          </a:xfrm>
          <a:prstGeom prst="rect">
            <a:avLst/>
          </a:prstGeom>
          <a:solidFill>
            <a:schemeClr val="accent1">
              <a:lumMod val="40000"/>
              <a:lumOff val="60000"/>
            </a:schemeClr>
          </a:solidFill>
          <a:ln/>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tr-TR" sz="2200" b="1" dirty="0" smtClean="0">
                <a:solidFill>
                  <a:srgbClr val="C00000"/>
                </a:solidFill>
                <a:latin typeface="Trebuchet MS" pitchFamily="34" charset="0"/>
              </a:rPr>
              <a:t>Dünya Birincil Enerji Tüketimi:</a:t>
            </a:r>
          </a:p>
          <a:p>
            <a:pPr eaLnBrk="1" hangingPunct="1">
              <a:defRPr/>
            </a:pPr>
            <a:r>
              <a:rPr lang="tr-TR" sz="2200" b="1" dirty="0" smtClean="0">
                <a:solidFill>
                  <a:srgbClr val="C00000"/>
                </a:solidFill>
                <a:latin typeface="Trebuchet MS" pitchFamily="34" charset="0"/>
              </a:rPr>
              <a:t>13.276 Milyon TEP</a:t>
            </a:r>
          </a:p>
        </p:txBody>
      </p:sp>
      <p:sp>
        <p:nvSpPr>
          <p:cNvPr id="11" name="Metin kutusu 11"/>
          <p:cNvSpPr txBox="1">
            <a:spLocks noChangeArrowheads="1"/>
          </p:cNvSpPr>
          <p:nvPr/>
        </p:nvSpPr>
        <p:spPr bwMode="auto">
          <a:xfrm>
            <a:off x="36290" y="6115198"/>
            <a:ext cx="6626225" cy="338138"/>
          </a:xfrm>
          <a:prstGeom prst="rect">
            <a:avLst/>
          </a:prstGeom>
          <a:noFill/>
          <a:ln w="9525">
            <a:noFill/>
            <a:miter lim="800000"/>
            <a:headEnd/>
            <a:tailEnd/>
          </a:ln>
        </p:spPr>
        <p:txBody>
          <a:bodyPr>
            <a:spAutoFit/>
          </a:bodyPr>
          <a:lstStyle/>
          <a:p>
            <a:r>
              <a:rPr lang="en-US" sz="1600" b="1" dirty="0" err="1">
                <a:latin typeface="Trebuchet MS" pitchFamily="34" charset="0"/>
              </a:rPr>
              <a:t>Kaynak</a:t>
            </a:r>
            <a:r>
              <a:rPr lang="en-US" sz="1600" b="1" dirty="0">
                <a:latin typeface="Trebuchet MS" pitchFamily="34" charset="0"/>
              </a:rPr>
              <a:t>:</a:t>
            </a:r>
            <a:r>
              <a:rPr lang="en-US" sz="1600" dirty="0">
                <a:latin typeface="Trebuchet MS" pitchFamily="34" charset="0"/>
              </a:rPr>
              <a:t> BP Statistical World Review of Energy, </a:t>
            </a:r>
            <a:r>
              <a:rPr lang="tr-TR" sz="1600" dirty="0">
                <a:latin typeface="Trebuchet MS" pitchFamily="34" charset="0"/>
              </a:rPr>
              <a:t>Haziran</a:t>
            </a:r>
            <a:r>
              <a:rPr lang="en-US" sz="1600" dirty="0">
                <a:latin typeface="Trebuchet MS" pitchFamily="34" charset="0"/>
              </a:rPr>
              <a:t> </a:t>
            </a:r>
            <a:r>
              <a:rPr lang="en-US" sz="1600" dirty="0" smtClean="0">
                <a:latin typeface="Trebuchet MS" pitchFamily="34" charset="0"/>
              </a:rPr>
              <a:t>201</a:t>
            </a:r>
            <a:r>
              <a:rPr lang="tr-TR" sz="1600" dirty="0" smtClean="0">
                <a:latin typeface="Trebuchet MS" pitchFamily="34" charset="0"/>
              </a:rPr>
              <a:t>7.</a:t>
            </a:r>
            <a:endParaRPr lang="tr-TR" sz="1600" dirty="0">
              <a:latin typeface="Trebuchet MS" pitchFamily="34" charset="0"/>
            </a:endParaRPr>
          </a:p>
        </p:txBody>
      </p:sp>
      <p:sp>
        <p:nvSpPr>
          <p:cNvPr id="12" name="Rounded Rectangle 10"/>
          <p:cNvSpPr/>
          <p:nvPr/>
        </p:nvSpPr>
        <p:spPr>
          <a:xfrm>
            <a:off x="3240087" y="1184940"/>
            <a:ext cx="1441450" cy="7921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tr-TR" sz="1400" b="1" dirty="0"/>
              <a:t>Yenilenebilir </a:t>
            </a:r>
          </a:p>
          <a:p>
            <a:pPr algn="ctr">
              <a:defRPr/>
            </a:pPr>
            <a:r>
              <a:rPr lang="tr-TR" sz="1400" b="1" dirty="0" smtClean="0"/>
              <a:t>%3,2 </a:t>
            </a:r>
            <a:endParaRPr lang="tr-TR" sz="1400" b="1" dirty="0"/>
          </a:p>
        </p:txBody>
      </p:sp>
      <p:sp>
        <p:nvSpPr>
          <p:cNvPr id="13" name="Rounded Rectangle 11"/>
          <p:cNvSpPr/>
          <p:nvPr/>
        </p:nvSpPr>
        <p:spPr>
          <a:xfrm>
            <a:off x="1651794" y="1292891"/>
            <a:ext cx="1368425" cy="576262"/>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tr-TR" sz="1400" b="1" dirty="0">
                <a:solidFill>
                  <a:schemeClr val="tx1"/>
                </a:solidFill>
              </a:rPr>
              <a:t>Hidroelektrik</a:t>
            </a:r>
          </a:p>
          <a:p>
            <a:pPr algn="ctr">
              <a:defRPr/>
            </a:pPr>
            <a:r>
              <a:rPr lang="tr-TR" sz="1400" b="1" dirty="0" smtClean="0">
                <a:solidFill>
                  <a:schemeClr val="tx1"/>
                </a:solidFill>
              </a:rPr>
              <a:t>6,9 </a:t>
            </a:r>
            <a:r>
              <a:rPr lang="tr-TR" sz="1400" b="1" dirty="0">
                <a:solidFill>
                  <a:schemeClr val="tx1"/>
                </a:solidFill>
              </a:rPr>
              <a:t>%</a:t>
            </a:r>
          </a:p>
        </p:txBody>
      </p:sp>
      <p:sp>
        <p:nvSpPr>
          <p:cNvPr id="14" name="Rounded Rectangle 12"/>
          <p:cNvSpPr/>
          <p:nvPr/>
        </p:nvSpPr>
        <p:spPr>
          <a:xfrm>
            <a:off x="447585" y="1535074"/>
            <a:ext cx="936625" cy="792162"/>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tr-TR" sz="1400" b="1" dirty="0">
                <a:solidFill>
                  <a:schemeClr val="tx1"/>
                </a:solidFill>
              </a:rPr>
              <a:t>Nükleer</a:t>
            </a:r>
          </a:p>
          <a:p>
            <a:pPr algn="ctr">
              <a:defRPr/>
            </a:pPr>
            <a:r>
              <a:rPr lang="tr-TR" sz="1400" b="1" dirty="0">
                <a:solidFill>
                  <a:schemeClr val="tx1"/>
                </a:solidFill>
              </a:rPr>
              <a:t>%4,4</a:t>
            </a:r>
          </a:p>
        </p:txBody>
      </p:sp>
      <p:sp>
        <p:nvSpPr>
          <p:cNvPr id="15" name="Rounded Rectangle 13"/>
          <p:cNvSpPr/>
          <p:nvPr/>
        </p:nvSpPr>
        <p:spPr>
          <a:xfrm>
            <a:off x="755650" y="3284538"/>
            <a:ext cx="936625" cy="720725"/>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tr-TR" sz="1400" b="1" dirty="0">
                <a:solidFill>
                  <a:schemeClr val="tx1"/>
                </a:solidFill>
              </a:rPr>
              <a:t>Kömür</a:t>
            </a:r>
          </a:p>
          <a:p>
            <a:pPr algn="ctr">
              <a:defRPr/>
            </a:pPr>
            <a:r>
              <a:rPr lang="tr-TR" sz="1400" b="1" dirty="0" smtClean="0">
                <a:solidFill>
                  <a:schemeClr val="tx1"/>
                </a:solidFill>
              </a:rPr>
              <a:t>%28,1</a:t>
            </a:r>
            <a:endParaRPr lang="tr-TR" sz="1400" b="1" dirty="0">
              <a:solidFill>
                <a:schemeClr val="tx1"/>
              </a:solidFill>
            </a:endParaRPr>
          </a:p>
        </p:txBody>
      </p:sp>
      <p:sp>
        <p:nvSpPr>
          <p:cNvPr id="16" name="Rounded Rectangle 14"/>
          <p:cNvSpPr/>
          <p:nvPr/>
        </p:nvSpPr>
        <p:spPr>
          <a:xfrm>
            <a:off x="3060700" y="4076700"/>
            <a:ext cx="1152525" cy="6477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tr-TR" sz="1400" b="1" dirty="0">
                <a:solidFill>
                  <a:schemeClr val="tx1"/>
                </a:solidFill>
              </a:rPr>
              <a:t>Doğal Gaz</a:t>
            </a:r>
          </a:p>
          <a:p>
            <a:pPr algn="ctr">
              <a:defRPr/>
            </a:pPr>
            <a:r>
              <a:rPr lang="tr-TR" sz="1400" b="1" dirty="0">
                <a:solidFill>
                  <a:schemeClr val="tx1"/>
                </a:solidFill>
              </a:rPr>
              <a:t>%</a:t>
            </a:r>
            <a:r>
              <a:rPr lang="tr-TR" sz="1400" b="1" dirty="0" smtClean="0">
                <a:solidFill>
                  <a:schemeClr val="tx1"/>
                </a:solidFill>
              </a:rPr>
              <a:t>24,1</a:t>
            </a:r>
            <a:endParaRPr lang="tr-TR" sz="1400" b="1" dirty="0">
              <a:solidFill>
                <a:schemeClr val="tx1"/>
              </a:solidFill>
            </a:endParaRPr>
          </a:p>
        </p:txBody>
      </p:sp>
      <p:sp>
        <p:nvSpPr>
          <p:cNvPr id="17" name="Rounded Rectangle 15"/>
          <p:cNvSpPr/>
          <p:nvPr/>
        </p:nvSpPr>
        <p:spPr>
          <a:xfrm>
            <a:off x="3781425" y="2708275"/>
            <a:ext cx="1008063" cy="720725"/>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tr-TR" sz="1400" b="1" dirty="0" smtClean="0">
                <a:solidFill>
                  <a:schemeClr val="tx1"/>
                </a:solidFill>
              </a:rPr>
              <a:t>Petrol </a:t>
            </a:r>
            <a:endParaRPr lang="tr-TR" sz="1400" b="1" dirty="0">
              <a:solidFill>
                <a:schemeClr val="tx1"/>
              </a:solidFill>
            </a:endParaRPr>
          </a:p>
          <a:p>
            <a:pPr algn="ctr">
              <a:defRPr/>
            </a:pPr>
            <a:r>
              <a:rPr lang="tr-TR" sz="1400" b="1" dirty="0">
                <a:solidFill>
                  <a:schemeClr val="tx1"/>
                </a:solidFill>
              </a:rPr>
              <a:t>%</a:t>
            </a:r>
            <a:r>
              <a:rPr lang="tr-TR" sz="1400" b="1" dirty="0" smtClean="0">
                <a:solidFill>
                  <a:schemeClr val="tx1"/>
                </a:solidFill>
              </a:rPr>
              <a:t>33,3</a:t>
            </a:r>
            <a:endParaRPr lang="tr-TR" sz="1400" b="1" dirty="0">
              <a:solidFill>
                <a:schemeClr val="tx1"/>
              </a:solidFill>
            </a:endParaRPr>
          </a:p>
        </p:txBody>
      </p:sp>
      <p:sp>
        <p:nvSpPr>
          <p:cNvPr id="20" name="Veri Yer Tutucusu 19"/>
          <p:cNvSpPr>
            <a:spLocks noGrp="1"/>
          </p:cNvSpPr>
          <p:nvPr>
            <p:ph type="dt" sz="half" idx="10"/>
          </p:nvPr>
        </p:nvSpPr>
        <p:spPr/>
        <p:txBody>
          <a:bodyPr/>
          <a:lstStyle/>
          <a:p>
            <a:r>
              <a:rPr lang="tr-TR" smtClean="0"/>
              <a:t>25.3.2017</a:t>
            </a:r>
            <a:endParaRPr lang="tr-TR" dirty="0"/>
          </a:p>
        </p:txBody>
      </p:sp>
      <p:sp>
        <p:nvSpPr>
          <p:cNvPr id="21" name="Slayt Numarası Yer Tutucusu 20"/>
          <p:cNvSpPr>
            <a:spLocks noGrp="1"/>
          </p:cNvSpPr>
          <p:nvPr>
            <p:ph type="sldNum" sz="quarter" idx="12"/>
          </p:nvPr>
        </p:nvSpPr>
        <p:spPr/>
        <p:txBody>
          <a:bodyPr/>
          <a:lstStyle/>
          <a:p>
            <a:fld id="{2980368C-8C33-40A0-AE12-C79D8B8014BE}" type="slidenum">
              <a:rPr lang="tr-TR" smtClean="0"/>
              <a:pPr/>
              <a:t>5</a:t>
            </a:fld>
            <a:endParaRPr lang="tr-TR" dirty="0"/>
          </a:p>
        </p:txBody>
      </p:sp>
    </p:spTree>
    <p:extLst>
      <p:ext uri="{BB962C8B-B14F-4D97-AF65-F5344CB8AC3E}">
        <p14:creationId xmlns="" xmlns:p14="http://schemas.microsoft.com/office/powerpoint/2010/main" val="12078995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8352000" cy="461665"/>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000099"/>
                </a:solidFill>
                <a:latin typeface="Arial Black" panose="020B0A04020102020204" pitchFamily="34" charset="0"/>
                <a:ea typeface="+mn-ea"/>
                <a:cs typeface="+mn-cs"/>
              </a:rPr>
              <a:t>KAYNAKÇA</a:t>
            </a:r>
            <a:endParaRPr lang="tr-TR" sz="2400" dirty="0">
              <a:solidFill>
                <a:srgbClr val="000099"/>
              </a:solidFill>
              <a:latin typeface="Arial Black" panose="020B0A04020102020204" pitchFamily="34" charset="0"/>
              <a:ea typeface="+mn-ea"/>
              <a:cs typeface="+mn-cs"/>
            </a:endParaRPr>
          </a:p>
        </p:txBody>
      </p:sp>
      <p:sp>
        <p:nvSpPr>
          <p:cNvPr id="5" name="1 Başlık"/>
          <p:cNvSpPr txBox="1">
            <a:spLocks/>
          </p:cNvSpPr>
          <p:nvPr/>
        </p:nvSpPr>
        <p:spPr>
          <a:xfrm>
            <a:off x="0" y="0"/>
            <a:ext cx="8072430" cy="785794"/>
          </a:xfrm>
          <a:prstGeom prst="rect">
            <a:avLst/>
          </a:prstGeom>
          <a:solidFill>
            <a:schemeClr val="accent1">
              <a:lumMod val="20000"/>
              <a:lumOff val="80000"/>
            </a:schemeClr>
          </a:solidFill>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smtClean="0">
                <a:ln>
                  <a:noFill/>
                </a:ln>
                <a:solidFill>
                  <a:schemeClr val="tx2">
                    <a:lumMod val="75000"/>
                  </a:schemeClr>
                </a:solidFill>
                <a:effectLst/>
                <a:uLnTx/>
                <a:uFillTx/>
                <a:latin typeface="+mj-lt"/>
                <a:ea typeface="+mj-ea"/>
                <a:cs typeface="+mj-cs"/>
              </a:rPr>
              <a:t>İLETİŞİM</a:t>
            </a:r>
            <a:endParaRPr kumimoji="0" lang="tr-TR" sz="28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pic>
        <p:nvPicPr>
          <p:cNvPr id="6" name="Picture 2" descr="C:\Users\User\Desktop\3598_11_01_44.jpg"/>
          <p:cNvPicPr>
            <a:picLocks noChangeAspect="1" noChangeArrowheads="1"/>
          </p:cNvPicPr>
          <p:nvPr/>
        </p:nvPicPr>
        <p:blipFill>
          <a:blip r:embed="rId2" cstate="print"/>
          <a:srcRect/>
          <a:stretch>
            <a:fillRect/>
          </a:stretch>
        </p:blipFill>
        <p:spPr bwMode="auto">
          <a:xfrm>
            <a:off x="8072462" y="0"/>
            <a:ext cx="1071538" cy="1069579"/>
          </a:xfrm>
          <a:prstGeom prst="rect">
            <a:avLst/>
          </a:prstGeom>
          <a:noFill/>
          <a:ln w="9525">
            <a:noFill/>
            <a:miter lim="800000"/>
            <a:headEnd/>
            <a:tailEnd/>
          </a:ln>
        </p:spPr>
      </p:pic>
      <p:sp>
        <p:nvSpPr>
          <p:cNvPr id="7" name="6 Metin kutusu"/>
          <p:cNvSpPr txBox="1"/>
          <p:nvPr/>
        </p:nvSpPr>
        <p:spPr>
          <a:xfrm>
            <a:off x="1428728" y="2428868"/>
            <a:ext cx="6429420" cy="646331"/>
          </a:xfrm>
          <a:prstGeom prst="rect">
            <a:avLst/>
          </a:prstGeom>
          <a:noFill/>
        </p:spPr>
        <p:txBody>
          <a:bodyPr wrap="square" rtlCol="0">
            <a:spAutoFit/>
          </a:bodyPr>
          <a:lstStyle/>
          <a:p>
            <a:r>
              <a:rPr lang="tr-TR" sz="3600" b="1" dirty="0" err="1" smtClean="0">
                <a:solidFill>
                  <a:srgbClr val="002060"/>
                </a:solidFill>
              </a:rPr>
              <a:t>sayendeyilmaz</a:t>
            </a:r>
            <a:r>
              <a:rPr lang="tr-TR" sz="3600" b="1" dirty="0" smtClean="0">
                <a:solidFill>
                  <a:srgbClr val="002060"/>
                </a:solidFill>
              </a:rPr>
              <a:t>@</a:t>
            </a:r>
            <a:r>
              <a:rPr lang="tr-TR" sz="3600" b="1" dirty="0" err="1" smtClean="0">
                <a:solidFill>
                  <a:srgbClr val="002060"/>
                </a:solidFill>
              </a:rPr>
              <a:t>hotmail</a:t>
            </a:r>
            <a:r>
              <a:rPr lang="tr-TR" sz="3600" b="1" dirty="0" smtClean="0">
                <a:solidFill>
                  <a:srgbClr val="002060"/>
                </a:solidFill>
              </a:rPr>
              <a:t>.com</a:t>
            </a:r>
            <a:endParaRPr lang="tr-TR" sz="3600" b="1" dirty="0">
              <a:solidFill>
                <a:srgbClr val="002060"/>
              </a:solidFill>
            </a:endParaRPr>
          </a:p>
        </p:txBody>
      </p:sp>
    </p:spTree>
    <p:extLst>
      <p:ext uri="{BB962C8B-B14F-4D97-AF65-F5344CB8AC3E}">
        <p14:creationId xmlns:p14="http://schemas.microsoft.com/office/powerpoint/2010/main" xmlns="" val="2534010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txBox="1">
            <a:spLocks/>
          </p:cNvSpPr>
          <p:nvPr/>
        </p:nvSpPr>
        <p:spPr>
          <a:xfrm>
            <a:off x="0" y="6624736"/>
            <a:ext cx="971600" cy="260648"/>
          </a:xfrm>
          <a:prstGeom prst="rect">
            <a:avLst/>
          </a:prstGeom>
        </p:spPr>
        <p:style>
          <a:lnRef idx="0">
            <a:schemeClr val="accent2"/>
          </a:lnRef>
          <a:fillRef idx="3">
            <a:schemeClr val="accent2"/>
          </a:fillRef>
          <a:effectRef idx="3">
            <a:schemeClr val="accent2"/>
          </a:effectRef>
          <a:fontRef idx="minor">
            <a:schemeClr val="lt1"/>
          </a:fontRef>
        </p:style>
        <p:txBody>
          <a:bodyP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tr-TR" sz="1100" b="1" smtClean="0">
                <a:solidFill>
                  <a:schemeClr val="tx1"/>
                </a:solidFill>
              </a:rPr>
              <a:t>25.03.2017</a:t>
            </a:r>
            <a:endParaRPr lang="tr-TR" sz="1100" b="1" dirty="0">
              <a:solidFill>
                <a:schemeClr val="tx1"/>
              </a:solidFill>
            </a:endParaRPr>
          </a:p>
        </p:txBody>
      </p:sp>
      <p:sp>
        <p:nvSpPr>
          <p:cNvPr id="4" name="1 Başlık"/>
          <p:cNvSpPr txBox="1">
            <a:spLocks/>
          </p:cNvSpPr>
          <p:nvPr/>
        </p:nvSpPr>
        <p:spPr>
          <a:xfrm>
            <a:off x="0" y="0"/>
            <a:ext cx="8316416" cy="1196975"/>
          </a:xfrm>
          <a:prstGeom prst="rect">
            <a:avLst/>
          </a:prstGeom>
          <a:solidFill>
            <a:srgbClr val="FFFF66"/>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800" dirty="0" smtClean="0">
                <a:solidFill>
                  <a:srgbClr val="470E9A"/>
                </a:solidFill>
                <a:latin typeface="Arial Black" panose="020B0A04020102020204" pitchFamily="34" charset="0"/>
              </a:rPr>
              <a:t>2015 </a:t>
            </a:r>
            <a:r>
              <a:rPr lang="tr-TR" sz="2800" dirty="0" smtClean="0">
                <a:solidFill>
                  <a:schemeClr val="tx1">
                    <a:lumMod val="65000"/>
                    <a:lumOff val="35000"/>
                  </a:schemeClr>
                </a:solidFill>
                <a:latin typeface="Arial Black" panose="020B0A04020102020204" pitchFamily="34" charset="0"/>
              </a:rPr>
              <a:t>Yılı</a:t>
            </a:r>
            <a:r>
              <a:rPr lang="tr-TR" sz="2800" dirty="0" smtClean="0">
                <a:solidFill>
                  <a:srgbClr val="470E9A"/>
                </a:solidFill>
                <a:latin typeface="Arial Black" panose="020B0A04020102020204" pitchFamily="34" charset="0"/>
              </a:rPr>
              <a:t> Türkiye Birincil Enerji Arzı</a:t>
            </a:r>
            <a:br>
              <a:rPr lang="tr-TR" sz="2800" dirty="0" smtClean="0">
                <a:solidFill>
                  <a:srgbClr val="470E9A"/>
                </a:solidFill>
                <a:latin typeface="Arial Black" panose="020B0A04020102020204" pitchFamily="34" charset="0"/>
              </a:rPr>
            </a:br>
            <a:r>
              <a:rPr lang="tr-TR" sz="2400" dirty="0" smtClean="0">
                <a:solidFill>
                  <a:srgbClr val="470E9A"/>
                </a:solidFill>
                <a:latin typeface="Arial Black" panose="020B0A04020102020204" pitchFamily="34" charset="0"/>
              </a:rPr>
              <a:t>Toplam 129,217 Milyon TEP</a:t>
            </a:r>
            <a:br>
              <a:rPr lang="tr-TR" sz="2400" dirty="0" smtClean="0">
                <a:solidFill>
                  <a:srgbClr val="470E9A"/>
                </a:solidFill>
                <a:latin typeface="Arial Black" panose="020B0A04020102020204" pitchFamily="34" charset="0"/>
              </a:rPr>
            </a:br>
            <a:r>
              <a:rPr lang="tr-TR" sz="2200" dirty="0" smtClean="0">
                <a:solidFill>
                  <a:srgbClr val="470E9A"/>
                </a:solidFill>
                <a:latin typeface="Arial Black" panose="020B0A04020102020204" pitchFamily="34" charset="0"/>
              </a:rPr>
              <a:t>Kişi başına 1,7 TEP, UEA Üyeleri Ortalaması 4,5 TEP</a:t>
            </a:r>
            <a:endParaRPr lang="tr-TR" sz="2200" dirty="0">
              <a:solidFill>
                <a:srgbClr val="470E9A"/>
              </a:solidFill>
              <a:latin typeface="Arial Black" panose="020B0A04020102020204" pitchFamily="34" charset="0"/>
            </a:endParaRPr>
          </a:p>
        </p:txBody>
      </p:sp>
      <p:sp>
        <p:nvSpPr>
          <p:cNvPr id="5" name="1 Başlık"/>
          <p:cNvSpPr txBox="1">
            <a:spLocks/>
          </p:cNvSpPr>
          <p:nvPr/>
        </p:nvSpPr>
        <p:spPr bwMode="auto">
          <a:xfrm>
            <a:off x="3348658" y="6094598"/>
            <a:ext cx="2303862" cy="422275"/>
          </a:xfrm>
          <a:prstGeom prst="rect">
            <a:avLst/>
          </a:prstGeom>
          <a:noFill/>
          <a:ln w="9525">
            <a:noFill/>
            <a:miter lim="800000"/>
            <a:headEnd/>
            <a:tailEnd/>
          </a:ln>
        </p:spPr>
        <p:txBody>
          <a:bodyPr anchor="ctr"/>
          <a:lstStyle/>
          <a:p>
            <a:pPr eaLnBrk="0" fontAlgn="auto" hangingPunct="0">
              <a:spcBef>
                <a:spcPts val="0"/>
              </a:spcBef>
              <a:spcAft>
                <a:spcPts val="0"/>
              </a:spcAft>
              <a:defRPr/>
            </a:pPr>
            <a:r>
              <a:rPr lang="tr-TR" b="1" dirty="0">
                <a:solidFill>
                  <a:schemeClr val="accent6">
                    <a:lumMod val="75000"/>
                  </a:schemeClr>
                </a:solidFill>
                <a:latin typeface="+mn-lt"/>
                <a:ea typeface="+mj-ea"/>
                <a:cs typeface="+mj-cs"/>
              </a:rPr>
              <a:t>Kaynak:ETKB</a:t>
            </a:r>
            <a:endParaRPr lang="tr-TR" b="1" dirty="0">
              <a:solidFill>
                <a:schemeClr val="accent6">
                  <a:lumMod val="75000"/>
                </a:schemeClr>
              </a:solidFill>
              <a:latin typeface="Trebuchet MS" pitchFamily="34" charset="0"/>
              <a:ea typeface="+mj-ea"/>
              <a:cs typeface="+mj-cs"/>
            </a:endParaRPr>
          </a:p>
        </p:txBody>
      </p:sp>
      <p:graphicFrame>
        <p:nvGraphicFramePr>
          <p:cNvPr id="6" name="2 Grafik"/>
          <p:cNvGraphicFramePr/>
          <p:nvPr>
            <p:extLst>
              <p:ext uri="{D42A27DB-BD31-4B8C-83A1-F6EECF244321}">
                <p14:modId xmlns="" xmlns:p14="http://schemas.microsoft.com/office/powerpoint/2010/main" val="463413686"/>
              </p:ext>
            </p:extLst>
          </p:nvPr>
        </p:nvGraphicFramePr>
        <p:xfrm>
          <a:off x="1260426" y="1484784"/>
          <a:ext cx="7128792"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9" name="Veri Yer Tutucusu 8"/>
          <p:cNvSpPr>
            <a:spLocks noGrp="1"/>
          </p:cNvSpPr>
          <p:nvPr>
            <p:ph type="dt" sz="half" idx="10"/>
          </p:nvPr>
        </p:nvSpPr>
        <p:spPr/>
        <p:txBody>
          <a:bodyPr/>
          <a:lstStyle/>
          <a:p>
            <a:r>
              <a:rPr lang="tr-TR" smtClean="0"/>
              <a:t>25.3.2017</a:t>
            </a:r>
            <a:endParaRPr lang="tr-TR" dirty="0"/>
          </a:p>
        </p:txBody>
      </p:sp>
      <p:sp>
        <p:nvSpPr>
          <p:cNvPr id="10" name="Slayt Numarası Yer Tutucusu 9"/>
          <p:cNvSpPr>
            <a:spLocks noGrp="1"/>
          </p:cNvSpPr>
          <p:nvPr>
            <p:ph type="sldNum" sz="quarter" idx="12"/>
          </p:nvPr>
        </p:nvSpPr>
        <p:spPr/>
        <p:txBody>
          <a:bodyPr/>
          <a:lstStyle/>
          <a:p>
            <a:fld id="{2980368C-8C33-40A0-AE12-C79D8B8014BE}" type="slidenum">
              <a:rPr lang="tr-TR" smtClean="0"/>
              <a:pPr/>
              <a:t>6</a:t>
            </a:fld>
            <a:endParaRPr lang="tr-TR" dirty="0"/>
          </a:p>
        </p:txBody>
      </p:sp>
    </p:spTree>
    <p:extLst>
      <p:ext uri="{BB962C8B-B14F-4D97-AF65-F5344CB8AC3E}">
        <p14:creationId xmlns="" xmlns:p14="http://schemas.microsoft.com/office/powerpoint/2010/main" val="3038102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afik"/>
          <p:cNvGraphicFramePr/>
          <p:nvPr/>
        </p:nvGraphicFramePr>
        <p:xfrm>
          <a:off x="857224" y="1571612"/>
          <a:ext cx="7643866" cy="4572032"/>
        </p:xfrm>
        <a:graphic>
          <a:graphicData uri="http://schemas.openxmlformats.org/drawingml/2006/chart">
            <c:chart xmlns:c="http://schemas.openxmlformats.org/drawingml/2006/chart" xmlns:r="http://schemas.openxmlformats.org/officeDocument/2006/relationships" r:id="rId2"/>
          </a:graphicData>
        </a:graphic>
      </p:graphicFrame>
      <p:sp>
        <p:nvSpPr>
          <p:cNvPr id="4" name="3 Metin kutusu"/>
          <p:cNvSpPr txBox="1"/>
          <p:nvPr/>
        </p:nvSpPr>
        <p:spPr>
          <a:xfrm>
            <a:off x="0" y="0"/>
            <a:ext cx="8286776" cy="1015663"/>
          </a:xfrm>
          <a:prstGeom prst="rect">
            <a:avLst/>
          </a:prstGeom>
          <a:solidFill>
            <a:schemeClr val="accent2">
              <a:lumMod val="20000"/>
              <a:lumOff val="80000"/>
              <a:alpha val="38000"/>
            </a:schemeClr>
          </a:solidFill>
        </p:spPr>
        <p:txBody>
          <a:bodyPr wrap="square" rtlCol="0">
            <a:spAutoFit/>
          </a:bodyPr>
          <a:lstStyle/>
          <a:p>
            <a:pPr algn="ctr"/>
            <a:r>
              <a:rPr lang="tr-TR" sz="2000" b="1" dirty="0" smtClean="0">
                <a:solidFill>
                  <a:schemeClr val="accent1">
                    <a:lumMod val="75000"/>
                  </a:schemeClr>
                </a:solidFill>
                <a:latin typeface="Arial Black" pitchFamily="34" charset="0"/>
              </a:rPr>
              <a:t>TERMİK SANTRALLARIN YAKIT CİNSLERİNE GÖRE </a:t>
            </a:r>
          </a:p>
          <a:p>
            <a:pPr algn="ctr"/>
            <a:r>
              <a:rPr lang="tr-TR" sz="2000" b="1" dirty="0" smtClean="0">
                <a:solidFill>
                  <a:schemeClr val="accent1">
                    <a:lumMod val="75000"/>
                  </a:schemeClr>
                </a:solidFill>
                <a:latin typeface="Arial Black" pitchFamily="34" charset="0"/>
              </a:rPr>
              <a:t>KURULU GÜÇ (MW) GELİŞİMLERİ </a:t>
            </a:r>
          </a:p>
          <a:p>
            <a:pPr algn="ctr"/>
            <a:r>
              <a:rPr lang="tr-TR" sz="2000" b="1" dirty="0" smtClean="0">
                <a:solidFill>
                  <a:schemeClr val="accent1">
                    <a:lumMod val="75000"/>
                  </a:schemeClr>
                </a:solidFill>
                <a:latin typeface="Arial Black" pitchFamily="34" charset="0"/>
              </a:rPr>
              <a:t>VE SANTRAL SAYILARI</a:t>
            </a:r>
            <a:endParaRPr lang="tr-TR" sz="2000" b="1" dirty="0">
              <a:solidFill>
                <a:schemeClr val="accent1">
                  <a:lumMod val="75000"/>
                </a:schemeClr>
              </a:solidFill>
              <a:latin typeface="Arial Black" pitchFamily="34" charset="0"/>
            </a:endParaRPr>
          </a:p>
        </p:txBody>
      </p:sp>
      <p:sp>
        <p:nvSpPr>
          <p:cNvPr id="5" name="4 Metin kutusu"/>
          <p:cNvSpPr txBox="1"/>
          <p:nvPr/>
        </p:nvSpPr>
        <p:spPr>
          <a:xfrm>
            <a:off x="285720" y="6429396"/>
            <a:ext cx="3071834" cy="307777"/>
          </a:xfrm>
          <a:prstGeom prst="rect">
            <a:avLst/>
          </a:prstGeom>
          <a:noFill/>
        </p:spPr>
        <p:txBody>
          <a:bodyPr wrap="square" rtlCol="0">
            <a:spAutoFit/>
          </a:bodyPr>
          <a:lstStyle/>
          <a:p>
            <a:r>
              <a:rPr lang="tr-TR" sz="1400" b="1" dirty="0" smtClean="0"/>
              <a:t>KAYNAK: TEİAŞ</a:t>
            </a:r>
            <a:endParaRPr lang="tr-TR" sz="1400" b="1" dirty="0"/>
          </a:p>
        </p:txBody>
      </p:sp>
      <p:pic>
        <p:nvPicPr>
          <p:cNvPr id="6" name="Picture 2" descr="C:\Users\User\Desktop\3598_11_01_44.jpg"/>
          <p:cNvPicPr>
            <a:picLocks noChangeAspect="1" noChangeArrowheads="1"/>
          </p:cNvPicPr>
          <p:nvPr/>
        </p:nvPicPr>
        <p:blipFill>
          <a:blip r:embed="rId3" cstate="print"/>
          <a:srcRect/>
          <a:stretch>
            <a:fillRect/>
          </a:stretch>
        </p:blipFill>
        <p:spPr bwMode="auto">
          <a:xfrm>
            <a:off x="7990954" y="0"/>
            <a:ext cx="1153046"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0"/>
            <a:ext cx="7543824" cy="1143000"/>
          </a:xfrm>
          <a:solidFill>
            <a:srgbClr val="FFFF00">
              <a:alpha val="89000"/>
            </a:srgbClr>
          </a:solidFill>
        </p:spPr>
        <p:txBody>
          <a:bodyPr/>
          <a:lstStyle/>
          <a:p>
            <a:pPr algn="l"/>
            <a:r>
              <a:rPr lang="tr-TR" sz="2800" b="1" dirty="0" smtClean="0">
                <a:solidFill>
                  <a:schemeClr val="accent1">
                    <a:lumMod val="75000"/>
                  </a:schemeClr>
                </a:solidFill>
              </a:rPr>
              <a:t>Dünyada ve Türkiye’de Fosil Yakıtların Egemenliği</a:t>
            </a:r>
            <a:br>
              <a:rPr lang="tr-TR" sz="2800" b="1" dirty="0" smtClean="0">
                <a:solidFill>
                  <a:schemeClr val="accent1">
                    <a:lumMod val="75000"/>
                  </a:schemeClr>
                </a:solidFill>
              </a:rPr>
            </a:br>
            <a:r>
              <a:rPr lang="tr-TR" sz="2800" b="1" dirty="0" smtClean="0">
                <a:solidFill>
                  <a:schemeClr val="accent1">
                    <a:lumMod val="75000"/>
                  </a:schemeClr>
                </a:solidFill>
              </a:rPr>
              <a:t>        ve İklim Değişikliğinin Yıkıcı Sonuçları</a:t>
            </a:r>
            <a:endParaRPr lang="tr-TR" sz="2800" dirty="0">
              <a:solidFill>
                <a:schemeClr val="accent1">
                  <a:lumMod val="75000"/>
                </a:schemeClr>
              </a:solidFill>
            </a:endParaRPr>
          </a:p>
        </p:txBody>
      </p:sp>
      <p:pic>
        <p:nvPicPr>
          <p:cNvPr id="309250" name="Picture 2" descr="C:\Users\sayende.yilmaz\Desktop\s-05c315f88b45539e155a43244f6ca3246aa97b11.jpg"/>
          <p:cNvPicPr>
            <a:picLocks noGrp="1" noChangeAspect="1" noChangeArrowheads="1"/>
          </p:cNvPicPr>
          <p:nvPr>
            <p:ph idx="1"/>
          </p:nvPr>
        </p:nvPicPr>
        <p:blipFill>
          <a:blip r:embed="rId3" cstate="print"/>
          <a:srcRect/>
          <a:stretch>
            <a:fillRect/>
          </a:stretch>
        </p:blipFill>
        <p:spPr bwMode="auto">
          <a:xfrm>
            <a:off x="683568" y="3861048"/>
            <a:ext cx="2222878" cy="1756791"/>
          </a:xfrm>
          <a:prstGeom prst="rect">
            <a:avLst/>
          </a:prstGeom>
          <a:ln>
            <a:noFill/>
          </a:ln>
          <a:effectLst>
            <a:outerShdw blurRad="292100" dist="139700" dir="2700000" algn="tl" rotWithShape="0">
              <a:srgbClr val="333333">
                <a:alpha val="65000"/>
              </a:srgbClr>
            </a:outerShdw>
          </a:effectLst>
        </p:spPr>
      </p:pic>
      <p:sp>
        <p:nvSpPr>
          <p:cNvPr id="309252" name="AutoShape 4" descr="orman yangınlar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09254" name="AutoShape 6" descr="orman yangınlar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09255" name="Picture 7" descr="C:\Users\sayende.yilmaz\Desktop\indir (1).jpg"/>
          <p:cNvPicPr>
            <a:picLocks noChangeAspect="1" noChangeArrowheads="1"/>
          </p:cNvPicPr>
          <p:nvPr/>
        </p:nvPicPr>
        <p:blipFill>
          <a:blip r:embed="rId4" cstate="print"/>
          <a:srcRect/>
          <a:stretch>
            <a:fillRect/>
          </a:stretch>
        </p:blipFill>
        <p:spPr bwMode="auto">
          <a:xfrm>
            <a:off x="6012160" y="1412776"/>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9256" name="Picture 8" descr="C:\Users\sayende.yilmaz\Desktop\images.jpg"/>
          <p:cNvPicPr>
            <a:picLocks noChangeAspect="1" noChangeArrowheads="1"/>
          </p:cNvPicPr>
          <p:nvPr/>
        </p:nvPicPr>
        <p:blipFill>
          <a:blip r:embed="rId5" cstate="print"/>
          <a:srcRect/>
          <a:stretch>
            <a:fillRect/>
          </a:stretch>
        </p:blipFill>
        <p:spPr bwMode="auto">
          <a:xfrm>
            <a:off x="3110796" y="3849759"/>
            <a:ext cx="2757347" cy="1800200"/>
          </a:xfrm>
          <a:prstGeom prst="rect">
            <a:avLst/>
          </a:prstGeom>
          <a:ln>
            <a:noFill/>
          </a:ln>
          <a:effectLst>
            <a:outerShdw blurRad="292100" dist="139700" dir="2700000" algn="tl" rotWithShape="0">
              <a:srgbClr val="333333">
                <a:alpha val="65000"/>
              </a:srgbClr>
            </a:outerShdw>
          </a:effectLst>
        </p:spPr>
      </p:pic>
      <p:pic>
        <p:nvPicPr>
          <p:cNvPr id="309257" name="Picture 9" descr="C:\Users\sayende.yilmaz\Desktop\indir (2).jpg"/>
          <p:cNvPicPr>
            <a:picLocks noChangeAspect="1" noChangeArrowheads="1"/>
          </p:cNvPicPr>
          <p:nvPr/>
        </p:nvPicPr>
        <p:blipFill>
          <a:blip r:embed="rId6" cstate="print"/>
          <a:srcRect/>
          <a:stretch>
            <a:fillRect/>
          </a:stretch>
        </p:blipFill>
        <p:spPr bwMode="auto">
          <a:xfrm>
            <a:off x="467544" y="1340768"/>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9258" name="Picture 10" descr="C:\Users\sayende.yilmaz\Desktop\indir (3).jpg"/>
          <p:cNvPicPr>
            <a:picLocks noChangeAspect="1" noChangeArrowheads="1"/>
          </p:cNvPicPr>
          <p:nvPr/>
        </p:nvPicPr>
        <p:blipFill>
          <a:blip r:embed="rId7" cstate="print"/>
          <a:srcRect/>
          <a:stretch>
            <a:fillRect/>
          </a:stretch>
        </p:blipFill>
        <p:spPr bwMode="auto">
          <a:xfrm>
            <a:off x="6228184" y="3861048"/>
            <a:ext cx="2505075" cy="1819275"/>
          </a:xfrm>
          <a:prstGeom prst="rect">
            <a:avLst/>
          </a:prstGeom>
          <a:ln>
            <a:noFill/>
          </a:ln>
          <a:effectLst>
            <a:outerShdw blurRad="292100" dist="139700" dir="2700000" algn="tl" rotWithShape="0">
              <a:srgbClr val="333333">
                <a:alpha val="65000"/>
              </a:srgbClr>
            </a:outerShdw>
          </a:effectLst>
        </p:spPr>
      </p:pic>
      <p:pic>
        <p:nvPicPr>
          <p:cNvPr id="17" name="Picture 2" descr="C:\Users\User\Desktop\3598_11_01_44.jpg"/>
          <p:cNvPicPr>
            <a:picLocks noChangeAspect="1" noChangeArrowheads="1"/>
          </p:cNvPicPr>
          <p:nvPr/>
        </p:nvPicPr>
        <p:blipFill>
          <a:blip r:embed="rId8" cstate="print"/>
          <a:srcRect/>
          <a:stretch>
            <a:fillRect/>
          </a:stretch>
        </p:blipFill>
        <p:spPr bwMode="auto">
          <a:xfrm>
            <a:off x="7990954" y="0"/>
            <a:ext cx="1153046" cy="1150938"/>
          </a:xfrm>
          <a:prstGeom prst="rect">
            <a:avLst/>
          </a:prstGeom>
          <a:noFill/>
          <a:ln w="9525">
            <a:noFill/>
            <a:miter lim="800000"/>
            <a:headEnd/>
            <a:tailEnd/>
          </a:ln>
        </p:spPr>
      </p:pic>
      <p:sp>
        <p:nvSpPr>
          <p:cNvPr id="18" name="17 Dikdörtgen"/>
          <p:cNvSpPr/>
          <p:nvPr/>
        </p:nvSpPr>
        <p:spPr>
          <a:xfrm>
            <a:off x="2987824" y="1412776"/>
            <a:ext cx="3240360" cy="923330"/>
          </a:xfrm>
          <a:prstGeom prst="rect">
            <a:avLst/>
          </a:prstGeom>
        </p:spPr>
        <p:txBody>
          <a:bodyPr wrap="square">
            <a:spAutoFit/>
          </a:bodyPr>
          <a:lstStyle/>
          <a:p>
            <a:r>
              <a:rPr lang="tr-TR" dirty="0" smtClean="0"/>
              <a:t>Hava ve çevre kirliliğinin</a:t>
            </a:r>
          </a:p>
          <a:p>
            <a:r>
              <a:rPr lang="tr-TR" dirty="0" smtClean="0"/>
              <a:t> insan ve toplum yaşamına</a:t>
            </a:r>
          </a:p>
          <a:p>
            <a:r>
              <a:rPr lang="tr-TR" dirty="0" smtClean="0"/>
              <a:t> olumsuz etkilerini azaltmak, </a:t>
            </a:r>
            <a:endParaRPr lang="tr-TR" dirty="0"/>
          </a:p>
        </p:txBody>
      </p:sp>
      <p:sp>
        <p:nvSpPr>
          <p:cNvPr id="19" name="18 Dikdörtgen"/>
          <p:cNvSpPr/>
          <p:nvPr/>
        </p:nvSpPr>
        <p:spPr>
          <a:xfrm>
            <a:off x="2987824" y="2204864"/>
            <a:ext cx="3168352" cy="923330"/>
          </a:xfrm>
          <a:prstGeom prst="rect">
            <a:avLst/>
          </a:prstGeom>
        </p:spPr>
        <p:txBody>
          <a:bodyPr wrap="square">
            <a:spAutoFit/>
          </a:bodyPr>
          <a:lstStyle/>
          <a:p>
            <a:r>
              <a:rPr lang="tr-TR" dirty="0" smtClean="0"/>
              <a:t>iklim değişikliğinin insan</a:t>
            </a:r>
          </a:p>
          <a:p>
            <a:r>
              <a:rPr lang="tr-TR" dirty="0" smtClean="0"/>
              <a:t> yaşamını tehdit eden,</a:t>
            </a:r>
          </a:p>
          <a:p>
            <a:r>
              <a:rPr lang="tr-TR" dirty="0" smtClean="0"/>
              <a:t>kuraklıklar,orman yangınları,</a:t>
            </a:r>
            <a:endParaRPr lang="tr-TR" dirty="0"/>
          </a:p>
        </p:txBody>
      </p:sp>
      <p:sp>
        <p:nvSpPr>
          <p:cNvPr id="20" name="19 Dikdörtgen"/>
          <p:cNvSpPr/>
          <p:nvPr/>
        </p:nvSpPr>
        <p:spPr>
          <a:xfrm>
            <a:off x="467544" y="3140968"/>
            <a:ext cx="8208912" cy="369332"/>
          </a:xfrm>
          <a:prstGeom prst="rect">
            <a:avLst/>
          </a:prstGeom>
        </p:spPr>
        <p:txBody>
          <a:bodyPr wrap="square">
            <a:spAutoFit/>
          </a:bodyPr>
          <a:lstStyle/>
          <a:p>
            <a:r>
              <a:rPr lang="tr-TR" dirty="0" smtClean="0"/>
              <a:t>beklenmedik yüksek yağışlar ve su baskınları vb. olumsuz etkilerini azaltmak,</a:t>
            </a:r>
            <a:endParaRPr lang="tr-TR" dirty="0"/>
          </a:p>
        </p:txBody>
      </p:sp>
      <p:sp>
        <p:nvSpPr>
          <p:cNvPr id="21" name="20 Dikdörtgen"/>
          <p:cNvSpPr/>
          <p:nvPr/>
        </p:nvSpPr>
        <p:spPr>
          <a:xfrm>
            <a:off x="395536" y="3429000"/>
            <a:ext cx="8352928" cy="369332"/>
          </a:xfrm>
          <a:prstGeom prst="rect">
            <a:avLst/>
          </a:prstGeom>
        </p:spPr>
        <p:txBody>
          <a:bodyPr wrap="square">
            <a:spAutoFit/>
          </a:bodyPr>
          <a:lstStyle/>
          <a:p>
            <a:r>
              <a:rPr lang="tr-TR" dirty="0" smtClean="0"/>
              <a:t>hızla artma eğilimindeki sıcaklık artışını,en çok 1.5-2 °C ile sınırlamak için</a:t>
            </a:r>
            <a:endParaRPr lang="tr-TR" dirty="0"/>
          </a:p>
        </p:txBody>
      </p:sp>
      <p:sp>
        <p:nvSpPr>
          <p:cNvPr id="23" name="22 Dikdörtgen"/>
          <p:cNvSpPr/>
          <p:nvPr/>
        </p:nvSpPr>
        <p:spPr>
          <a:xfrm>
            <a:off x="467544" y="5661248"/>
            <a:ext cx="8424936" cy="646331"/>
          </a:xfrm>
          <a:prstGeom prst="rect">
            <a:avLst/>
          </a:prstGeom>
        </p:spPr>
        <p:txBody>
          <a:bodyPr wrap="square">
            <a:spAutoFit/>
          </a:bodyPr>
          <a:lstStyle/>
          <a:p>
            <a:r>
              <a:rPr lang="tr-TR" dirty="0" smtClean="0"/>
              <a:t>enerji tüketiminde fosil yakıtların payını mutlaka radikal bir şekilde düşürmek gerekmektedir.</a:t>
            </a:r>
            <a:endParaRPr lang="tr-TR" dirty="0"/>
          </a:p>
        </p:txBody>
      </p:sp>
    </p:spTree>
    <p:extLst>
      <p:ext uri="{BB962C8B-B14F-4D97-AF65-F5344CB8AC3E}">
        <p14:creationId xmlns="" xmlns:p14="http://schemas.microsoft.com/office/powerpoint/2010/main" val="188941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0"/>
            <a:ext cx="7658096" cy="1143000"/>
          </a:xfrm>
          <a:solidFill>
            <a:srgbClr val="FFFF00"/>
          </a:solidFill>
        </p:spPr>
        <p:txBody>
          <a:bodyPr/>
          <a:lstStyle/>
          <a:p>
            <a:r>
              <a:rPr lang="tr-TR" sz="2600" b="1" dirty="0" smtClean="0">
                <a:solidFill>
                  <a:srgbClr val="002060"/>
                </a:solidFill>
              </a:rPr>
              <a:t>      </a:t>
            </a:r>
            <a:r>
              <a:rPr lang="tr-TR" sz="2600" b="1" dirty="0" smtClean="0">
                <a:solidFill>
                  <a:schemeClr val="accent1">
                    <a:lumMod val="75000"/>
                  </a:schemeClr>
                </a:solidFill>
              </a:rPr>
              <a:t>Dünyada ve Türkiye’de  Fosil Yakıtların Egemenliği</a:t>
            </a:r>
            <a:br>
              <a:rPr lang="tr-TR" sz="2600" b="1" dirty="0" smtClean="0">
                <a:solidFill>
                  <a:schemeClr val="accent1">
                    <a:lumMod val="75000"/>
                  </a:schemeClr>
                </a:solidFill>
              </a:rPr>
            </a:br>
            <a:r>
              <a:rPr lang="tr-TR" sz="2600" b="1" dirty="0" smtClean="0">
                <a:solidFill>
                  <a:schemeClr val="accent1">
                    <a:lumMod val="75000"/>
                  </a:schemeClr>
                </a:solidFill>
              </a:rPr>
              <a:t>        ve İklim Değişikliğinin Yıkıcı Sonuçları</a:t>
            </a:r>
            <a:endParaRPr lang="tr-TR" sz="2600" b="1" dirty="0">
              <a:solidFill>
                <a:schemeClr val="accent1">
                  <a:lumMod val="75000"/>
                </a:schemeClr>
              </a:solidFill>
            </a:endParaRPr>
          </a:p>
        </p:txBody>
      </p:sp>
      <p:sp>
        <p:nvSpPr>
          <p:cNvPr id="3" name="2 İçerik Yer Tutucusu"/>
          <p:cNvSpPr>
            <a:spLocks noGrp="1"/>
          </p:cNvSpPr>
          <p:nvPr>
            <p:ph idx="1"/>
          </p:nvPr>
        </p:nvSpPr>
        <p:spPr>
          <a:xfrm>
            <a:off x="285720" y="1214422"/>
            <a:ext cx="8572560" cy="5357850"/>
          </a:xfrm>
          <a:ln w="25400" cmpd="dbl">
            <a:solidFill>
              <a:schemeClr val="accent1"/>
            </a:solidFill>
          </a:ln>
          <a:effectLst>
            <a:innerShdw blurRad="63500" dist="50800" dir="16200000">
              <a:prstClr val="black">
                <a:alpha val="50000"/>
              </a:prstClr>
            </a:innerShdw>
          </a:effectLst>
        </p:spPr>
        <p:txBody>
          <a:bodyPr>
            <a:normAutofit lnSpcReduction="10000"/>
          </a:bodyPr>
          <a:lstStyle/>
          <a:p>
            <a:pPr algn="just">
              <a:buNone/>
            </a:pPr>
            <a:r>
              <a:rPr lang="tr-TR" sz="2200" dirty="0" smtClean="0"/>
              <a:t>İklimdeki bu değişiklikler; toplumsal,</a:t>
            </a:r>
          </a:p>
          <a:p>
            <a:pPr algn="just">
              <a:buNone/>
            </a:pPr>
            <a:r>
              <a:rPr lang="tr-TR" sz="2200" dirty="0" smtClean="0"/>
              <a:t> sosyal  ve ekonomik pek çok krizi de</a:t>
            </a:r>
          </a:p>
          <a:p>
            <a:pPr algn="just">
              <a:buNone/>
            </a:pPr>
            <a:r>
              <a:rPr lang="tr-TR" sz="2200" dirty="0" smtClean="0"/>
              <a:t> beraberinde  getirmekte, su ve gıda</a:t>
            </a:r>
          </a:p>
          <a:p>
            <a:pPr algn="just">
              <a:buNone/>
            </a:pPr>
            <a:r>
              <a:rPr lang="tr-TR" sz="2200" dirty="0" smtClean="0"/>
              <a:t> krizleri, iklim  göçleri, biyolojik </a:t>
            </a:r>
          </a:p>
          <a:p>
            <a:pPr algn="just">
              <a:buNone/>
            </a:pPr>
            <a:r>
              <a:rPr lang="tr-TR" sz="2200" dirty="0" smtClean="0"/>
              <a:t>çeşitliliğin azalması  ve diğer ekolojik</a:t>
            </a:r>
          </a:p>
          <a:p>
            <a:pPr algn="just">
              <a:buNone/>
            </a:pPr>
            <a:r>
              <a:rPr lang="tr-TR" sz="2200" dirty="0" smtClean="0"/>
              <a:t>-toplumsal sorunlara  yol açmaktadır. </a:t>
            </a:r>
          </a:p>
          <a:p>
            <a:pPr algn="just">
              <a:buNone/>
            </a:pPr>
            <a:endParaRPr lang="tr-TR" sz="2400" dirty="0" smtClean="0"/>
          </a:p>
          <a:p>
            <a:pPr algn="just">
              <a:buNone/>
            </a:pPr>
            <a:endParaRPr lang="tr-TR" sz="2200" dirty="0" smtClean="0"/>
          </a:p>
          <a:p>
            <a:pPr algn="just">
              <a:buNone/>
            </a:pPr>
            <a:r>
              <a:rPr lang="tr-TR" sz="2200" dirty="0" smtClean="0"/>
              <a:t>	İklim değişikliğinden en fazla etkilenen bölgeler arasında bulunan  Akdeniz havzasında yer alan Türkiye de, başlıca su kıtlığı, kuraklık, bunlara bağlı tarımsal üretimde azalma, deniz seviyelerinin yükselmesi ve sıcak dalgaları şeklinde olmak üzere, iklim değişikliğinden olumsuz şekilde etkilenecek ülkeler arasında en üst sıralarda yer almaktadır (Şen, 2013).</a:t>
            </a:r>
          </a:p>
          <a:p>
            <a:pPr algn="just"/>
            <a:endParaRPr lang="tr-TR" sz="2200" dirty="0"/>
          </a:p>
        </p:txBody>
      </p:sp>
      <p:pic>
        <p:nvPicPr>
          <p:cNvPr id="4" name="Picture 2" descr="C:\Users\User\Desktop\3598_11_01_44.jpg"/>
          <p:cNvPicPr>
            <a:picLocks noChangeAspect="1" noChangeArrowheads="1"/>
          </p:cNvPicPr>
          <p:nvPr/>
        </p:nvPicPr>
        <p:blipFill>
          <a:blip r:embed="rId2" cstate="print"/>
          <a:srcRect/>
          <a:stretch>
            <a:fillRect/>
          </a:stretch>
        </p:blipFill>
        <p:spPr bwMode="auto">
          <a:xfrm>
            <a:off x="7990954" y="0"/>
            <a:ext cx="1153046" cy="1150938"/>
          </a:xfrm>
          <a:prstGeom prst="rect">
            <a:avLst/>
          </a:prstGeom>
          <a:noFill/>
          <a:ln w="9525">
            <a:noFill/>
            <a:miter lim="800000"/>
            <a:headEnd/>
            <a:tailEnd/>
          </a:ln>
        </p:spPr>
      </p:pic>
      <p:pic>
        <p:nvPicPr>
          <p:cNvPr id="2051" name="Picture 3" descr="C:\Users\sayende.yilmaz\Desktop\Susuzluk.jpg"/>
          <p:cNvPicPr>
            <a:picLocks noChangeAspect="1" noChangeArrowheads="1"/>
          </p:cNvPicPr>
          <p:nvPr/>
        </p:nvPicPr>
        <p:blipFill>
          <a:blip r:embed="rId3" cstate="print"/>
          <a:srcRect/>
          <a:stretch>
            <a:fillRect/>
          </a:stretch>
        </p:blipFill>
        <p:spPr bwMode="auto">
          <a:xfrm>
            <a:off x="4788024" y="1412776"/>
            <a:ext cx="3768080" cy="2736304"/>
          </a:xfrm>
          <a:prstGeom prst="rect">
            <a:avLst/>
          </a:prstGeom>
          <a:noFill/>
        </p:spPr>
      </p:pic>
    </p:spTree>
    <p:extLst>
      <p:ext uri="{BB962C8B-B14F-4D97-AF65-F5344CB8AC3E}">
        <p14:creationId xmlns="" xmlns:p14="http://schemas.microsoft.com/office/powerpoint/2010/main" val="158554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2918</TotalTime>
  <Words>3667</Words>
  <Application>Microsoft Office PowerPoint</Application>
  <PresentationFormat>Ekran Gösterisi (4:3)</PresentationFormat>
  <Paragraphs>327</Paragraphs>
  <Slides>50</Slides>
  <Notes>13</Notes>
  <HiddenSlides>0</HiddenSlides>
  <MMClips>0</MMClips>
  <ScaleCrop>false</ScaleCrop>
  <HeadingPairs>
    <vt:vector size="4" baseType="variant">
      <vt:variant>
        <vt:lpstr>Tema</vt:lpstr>
      </vt:variant>
      <vt:variant>
        <vt:i4>1</vt:i4>
      </vt:variant>
      <vt:variant>
        <vt:lpstr>Slayt Başlıkları</vt:lpstr>
      </vt:variant>
      <vt:variant>
        <vt:i4>50</vt:i4>
      </vt:variant>
    </vt:vector>
  </HeadingPairs>
  <TitlesOfParts>
    <vt:vector size="51" baseType="lpstr">
      <vt:lpstr>Ofis Teması</vt:lpstr>
      <vt:lpstr>Slayt 1</vt:lpstr>
      <vt:lpstr>Slayt 2</vt:lpstr>
      <vt:lpstr>Slayt 3</vt:lpstr>
      <vt:lpstr>Slayt 4</vt:lpstr>
      <vt:lpstr>Slayt 5</vt:lpstr>
      <vt:lpstr>Slayt 6</vt:lpstr>
      <vt:lpstr>Slayt 7</vt:lpstr>
      <vt:lpstr>Dünyada ve Türkiye’de Fosil Yakıtların Egemenliği         ve İklim Değişikliğinin Yıkıcı Sonuçları</vt:lpstr>
      <vt:lpstr>      Dünyada ve Türkiye’de  Fosil Yakıtların Egemenliği         ve İklim Değişikliğinin Yıkıcı Sonuçları</vt:lpstr>
      <vt:lpstr>KÖMÜRÜN SERA GAZI ETKİSİ</vt:lpstr>
      <vt:lpstr>KÖMÜRÜN SERA GAZI ETKİSİ</vt:lpstr>
      <vt:lpstr>Termik Santrallerde En Geniş Yayılımlı Çevresel Etki,  Hava Kirliliğidir. </vt:lpstr>
      <vt:lpstr>Termik Santrallerde En Geniş Yayılımlı Çevresel Etki,  Hava Kirliliğidir. </vt:lpstr>
      <vt:lpstr>Termik Santrallerde En Geniş Yayılımlı Çevresel Etki,  Hava Kirliliğidir. </vt:lpstr>
      <vt:lpstr>Termik Santrallerde En Geniş Yayılımlı Çevresel Etki,  Hava Kirliliğidir. </vt:lpstr>
      <vt:lpstr>Termik Santrallerde En Geniş Yayılımlı Çevresel Etki,  Hava Kirliliğidir. </vt:lpstr>
      <vt:lpstr>KÖMÜRÜN SERA GAZI ETKİSİ</vt:lpstr>
      <vt:lpstr>KÖMÜRÜN SERA GAZI ETKİSİ</vt:lpstr>
      <vt:lpstr>KÖMÜRÜN SERA GAZI ETKİSİ</vt:lpstr>
      <vt:lpstr>Termik Santrallerde Çevre Sorunlarının Berterafı  </vt:lpstr>
      <vt:lpstr>Termik Santrallerde Çevre Sorunlarının Berterafı  </vt:lpstr>
      <vt:lpstr>Termik Santrallerde Çevre Sorunlarının Berterafı  </vt:lpstr>
      <vt:lpstr>Termik Santrallerde Çevre Sorunlarının Berterafı  </vt:lpstr>
      <vt:lpstr>Termik Santrallerde Çevre Sorunlarının Berterafı  </vt:lpstr>
      <vt:lpstr>Termik Santrallerde Çevre Sorunlarının Berterafı  </vt:lpstr>
      <vt:lpstr>Termik Santrallerde Çevre Sorunlarının Berterafı  </vt:lpstr>
      <vt:lpstr>Termik Santrallerde Çevre Sorunlarının Berterafı  </vt:lpstr>
      <vt:lpstr>Termik Santrallerde Çevre Sorunlarının Berterafı  </vt:lpstr>
      <vt:lpstr>Termik Santrallerde Çevre Sorunlarının Berterafı  </vt:lpstr>
      <vt:lpstr>Termik Santrallerde Çevre Sorunlarının Berterafı  </vt:lpstr>
      <vt:lpstr>Termik Santrallerde Çevre Sorunlarının Berterafı  </vt:lpstr>
      <vt:lpstr>Emeğin başkenti enerji talanının başkenti yapılmak isteniyor. </vt:lpstr>
      <vt:lpstr>ZONGULDAK- BARTIN- KARABÜK  1/100.000   Çevre Düzeni Planı  </vt:lpstr>
      <vt:lpstr>Çatalağzına 5. termik santral!</vt:lpstr>
      <vt:lpstr>ZONGULDAK- BARTIN- KARABÜK  1/100.000   Çevre Düzeni Planı  </vt:lpstr>
      <vt:lpstr>ZONGULDAK- BARTIN- KARABÜK  1/100.000   Çevre Düzeni Planı  </vt:lpstr>
      <vt:lpstr>AMASRA’DAN ALAPLI’YA</vt:lpstr>
      <vt:lpstr>ZONGULDAK- BARTIN- KARABÜK  1/100.000   Çevre Düzeni Planı  </vt:lpstr>
      <vt:lpstr>ZONGULDAK- BARTIN- KARABÜK  1/100.000    Çevre Düzeni Planı  </vt:lpstr>
      <vt:lpstr>Hava kirliliği 232 gün Dünya Sağlık Örgütü ve AB değeri aşıldı... (01.01.2014-01.01.2015) ZONGULDAK </vt:lpstr>
      <vt:lpstr>Hava kirliliği </vt:lpstr>
      <vt:lpstr>Hava kirliliği </vt:lpstr>
      <vt:lpstr>NE YAPILABİLİR</vt:lpstr>
      <vt:lpstr>NE YAPILABİLİR</vt:lpstr>
      <vt:lpstr>NE YAPILABİLİR</vt:lpstr>
      <vt:lpstr>NE YAPILABİLİR</vt:lpstr>
      <vt:lpstr> Zonguldak’ta Planlanan 5’inci Termik Santralin ÇED Süreci Durduruldu </vt:lpstr>
      <vt:lpstr>Slayt 48</vt:lpstr>
      <vt:lpstr>Slayt 49</vt:lpstr>
      <vt:lpstr>Slayt 50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Sayende</dc:creator>
  <cp:lastModifiedBy>Sayende</cp:lastModifiedBy>
  <cp:revision>230</cp:revision>
  <dcterms:created xsi:type="dcterms:W3CDTF">2017-09-19T09:54:58Z</dcterms:created>
  <dcterms:modified xsi:type="dcterms:W3CDTF">2017-10-17T21:42:43Z</dcterms:modified>
</cp:coreProperties>
</file>